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Fira Sans Extra Condensed Medium"/>
      <p:regular r:id="rId11"/>
      <p:bold r:id="rId12"/>
      <p:italic r:id="rId13"/>
      <p:boldItalic r:id="rId14"/>
    </p:embeddedFont>
    <p:embeddedFont>
      <p:font typeface="Roboto Condensed"/>
      <p:regular r:id="rId15"/>
      <p:bold r:id="rId16"/>
      <p:italic r:id="rId17"/>
      <p:boldItalic r:id="rId18"/>
    </p:embeddedFont>
    <p:embeddedFont>
      <p:font typeface="Squada One"/>
      <p:regular r:id="rId19"/>
    </p:embeddedFont>
    <p:embeddedFont>
      <p:font typeface="Roboto Condensed Light"/>
      <p:regular r:id="rId20"/>
      <p:bold r:id="rId21"/>
      <p:italic r:id="rId22"/>
      <p:boldItalic r:id="rId23"/>
    </p:embeddedFont>
    <p:embeddedFont>
      <p:font typeface="Exo 2"/>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5596">
          <p15:clr>
            <a:srgbClr val="9AA0A6"/>
          </p15:clr>
        </p15:guide>
        <p15:guide id="2" pos="190">
          <p15:clr>
            <a:srgbClr val="9AA0A6"/>
          </p15:clr>
        </p15:guide>
        <p15:guide id="3" orient="horz" pos="138">
          <p15:clr>
            <a:srgbClr val="9AA0A6"/>
          </p15:clr>
        </p15:guide>
        <p15:guide id="4" orient="horz" pos="2820">
          <p15:clr>
            <a:srgbClr val="9AA0A6"/>
          </p15:clr>
        </p15:guide>
        <p15:guide id="5" orient="horz" pos="1788">
          <p15:clr>
            <a:srgbClr val="9AA0A6"/>
          </p15:clr>
        </p15:guide>
        <p15:guide id="6" pos="942">
          <p15:clr>
            <a:srgbClr val="9AA0A6"/>
          </p15:clr>
        </p15:guide>
        <p15:guide id="7" pos="2527">
          <p15:clr>
            <a:srgbClr val="9AA0A6"/>
          </p15:clr>
        </p15:guide>
        <p15:guide id="8" pos="410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596"/>
        <p:guide pos="190"/>
        <p:guide pos="138" orient="horz"/>
        <p:guide pos="2820" orient="horz"/>
        <p:guide pos="1788" orient="horz"/>
        <p:guide pos="942"/>
        <p:guide pos="2527"/>
        <p:guide pos="4109"/>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CondensedLight-regular.fntdata"/><Relationship Id="rId22" Type="http://schemas.openxmlformats.org/officeDocument/2006/relationships/font" Target="fonts/RobotoCondensedLight-italic.fntdata"/><Relationship Id="rId21" Type="http://schemas.openxmlformats.org/officeDocument/2006/relationships/font" Target="fonts/RobotoCondensedLight-bold.fntdata"/><Relationship Id="rId24" Type="http://schemas.openxmlformats.org/officeDocument/2006/relationships/font" Target="fonts/Exo2-regular.fntdata"/><Relationship Id="rId23" Type="http://schemas.openxmlformats.org/officeDocument/2006/relationships/font" Target="fonts/RobotoCondensed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xo2-italic.fntdata"/><Relationship Id="rId25" Type="http://schemas.openxmlformats.org/officeDocument/2006/relationships/font" Target="fonts/Exo2-bold.fntdata"/><Relationship Id="rId27" Type="http://schemas.openxmlformats.org/officeDocument/2006/relationships/font" Target="fonts/Exo2-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FiraSansExtraCondensedMedium-regular.fntdata"/><Relationship Id="rId10" Type="http://schemas.openxmlformats.org/officeDocument/2006/relationships/slide" Target="slides/slide5.xml"/><Relationship Id="rId13" Type="http://schemas.openxmlformats.org/officeDocument/2006/relationships/font" Target="fonts/FiraSansExtraCondensedMedium-italic.fntdata"/><Relationship Id="rId12" Type="http://schemas.openxmlformats.org/officeDocument/2006/relationships/font" Target="fonts/FiraSansExtraCondensedMedium-bold.fntdata"/><Relationship Id="rId15" Type="http://schemas.openxmlformats.org/officeDocument/2006/relationships/font" Target="fonts/RobotoCondensed-regular.fntdata"/><Relationship Id="rId14" Type="http://schemas.openxmlformats.org/officeDocument/2006/relationships/font" Target="fonts/FiraSansExtraCondensedMedium-boldItalic.fntdata"/><Relationship Id="rId17" Type="http://schemas.openxmlformats.org/officeDocument/2006/relationships/font" Target="fonts/RobotoCondensed-italic.fntdata"/><Relationship Id="rId16" Type="http://schemas.openxmlformats.org/officeDocument/2006/relationships/font" Target="fonts/RobotoCondensed-bold.fntdata"/><Relationship Id="rId19" Type="http://schemas.openxmlformats.org/officeDocument/2006/relationships/font" Target="fonts/SquadaOne-regular.fntdata"/><Relationship Id="rId18" Type="http://schemas.openxmlformats.org/officeDocument/2006/relationships/font" Target="fonts/RobotoCondensed-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8ec346598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ec346598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8ec3465989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8ec3465989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1abfbaf28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1abfbaf28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8ec3465989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ec3465989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3">
  <p:cSld name="CUSTOM_2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1"/>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66" name="Google Shape;66;p11"/>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25">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0" name="Google Shape;70;p12"/>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1" name="Google Shape;71;p12"/>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2" name="Google Shape;72;p12"/>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3" name="Google Shape;73;p12"/>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4" name="Google Shape;74;p12"/>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5" name="Google Shape;75;p12"/>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6" name="Google Shape;76;p12"/>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7" name="Google Shape;77;p12"/>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78" name="Google Shape;78;p12"/>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79" name="Google Shape;79;p12"/>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0" name="Google Shape;80;p12"/>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81" name="Google Shape;81;p12"/>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25_1">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4" name="Google Shape;84;p13"/>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5" name="Google Shape;85;p13"/>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86" name="Google Shape;86;p13"/>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87" name="Google Shape;87;p13"/>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15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4">
  <p:cSld name="CUSTOM_27">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15"/>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92" name="Google Shape;92;p15"/>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28">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1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6" name="Google Shape;96;p1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7" name="Google Shape;97;p1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98" name="Google Shape;98;p1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p:txBody>
      </p:sp>
      <p:sp>
        <p:nvSpPr>
          <p:cNvPr id="99" name="Google Shape;99;p1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00" name="Google Shape;100;p1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1" name="Google Shape;101;p1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02" name="Google Shape;102;p1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rgbClr val="000000"/>
              </a:buClr>
              <a:buSzPts val="1400"/>
              <a:buNone/>
              <a:defRPr sz="1400">
                <a:solidFill>
                  <a:srgbClr val="000000"/>
                </a:solidFill>
              </a:defRPr>
            </a:lvl2pPr>
            <a:lvl3pPr lvl="2" rtl="0" algn="r">
              <a:spcBef>
                <a:spcPts val="0"/>
              </a:spcBef>
              <a:spcAft>
                <a:spcPts val="0"/>
              </a:spcAft>
              <a:buClr>
                <a:srgbClr val="000000"/>
              </a:buClr>
              <a:buSzPts val="1400"/>
              <a:buNone/>
              <a:defRPr sz="1400">
                <a:solidFill>
                  <a:srgbClr val="000000"/>
                </a:solidFill>
              </a:defRPr>
            </a:lvl3pPr>
            <a:lvl4pPr lvl="3" rtl="0" algn="r">
              <a:spcBef>
                <a:spcPts val="0"/>
              </a:spcBef>
              <a:spcAft>
                <a:spcPts val="0"/>
              </a:spcAft>
              <a:buClr>
                <a:srgbClr val="000000"/>
              </a:buClr>
              <a:buSzPts val="1400"/>
              <a:buNone/>
              <a:defRPr sz="1400">
                <a:solidFill>
                  <a:srgbClr val="000000"/>
                </a:solidFill>
              </a:defRPr>
            </a:lvl4pPr>
            <a:lvl5pPr lvl="4" rtl="0" algn="r">
              <a:spcBef>
                <a:spcPts val="0"/>
              </a:spcBef>
              <a:spcAft>
                <a:spcPts val="0"/>
              </a:spcAft>
              <a:buClr>
                <a:srgbClr val="000000"/>
              </a:buClr>
              <a:buSzPts val="1400"/>
              <a:buNone/>
              <a:defRPr sz="1400">
                <a:solidFill>
                  <a:srgbClr val="000000"/>
                </a:solidFill>
              </a:defRPr>
            </a:lvl5pPr>
            <a:lvl6pPr lvl="5" rtl="0" algn="r">
              <a:spcBef>
                <a:spcPts val="0"/>
              </a:spcBef>
              <a:spcAft>
                <a:spcPts val="0"/>
              </a:spcAft>
              <a:buClr>
                <a:srgbClr val="000000"/>
              </a:buClr>
              <a:buSzPts val="1400"/>
              <a:buNone/>
              <a:defRPr sz="1400">
                <a:solidFill>
                  <a:srgbClr val="000000"/>
                </a:solidFill>
              </a:defRPr>
            </a:lvl6pPr>
            <a:lvl7pPr lvl="6" rtl="0" algn="r">
              <a:spcBef>
                <a:spcPts val="0"/>
              </a:spcBef>
              <a:spcAft>
                <a:spcPts val="0"/>
              </a:spcAft>
              <a:buClr>
                <a:srgbClr val="000000"/>
              </a:buClr>
              <a:buSzPts val="1400"/>
              <a:buNone/>
              <a:defRPr sz="1400">
                <a:solidFill>
                  <a:srgbClr val="000000"/>
                </a:solidFill>
              </a:defRPr>
            </a:lvl7pPr>
            <a:lvl8pPr lvl="7" rtl="0" algn="r">
              <a:spcBef>
                <a:spcPts val="0"/>
              </a:spcBef>
              <a:spcAft>
                <a:spcPts val="0"/>
              </a:spcAft>
              <a:buClr>
                <a:srgbClr val="000000"/>
              </a:buClr>
              <a:buSzPts val="1400"/>
              <a:buNone/>
              <a:defRPr sz="1400">
                <a:solidFill>
                  <a:srgbClr val="000000"/>
                </a:solidFill>
              </a:defRPr>
            </a:lvl8pPr>
            <a:lvl9pPr lvl="8" rtl="0" algn="r">
              <a:spcBef>
                <a:spcPts val="0"/>
              </a:spcBef>
              <a:spcAft>
                <a:spcPts val="0"/>
              </a:spcAft>
              <a:buClr>
                <a:srgbClr val="000000"/>
              </a:buClr>
              <a:buSzPts val="1400"/>
              <a:buNone/>
              <a:defRPr sz="1400">
                <a:solidFill>
                  <a:srgbClr val="000000"/>
                </a:solidFill>
              </a:defRPr>
            </a:lvl9pPr>
          </a:lstStyle>
          <a:p/>
        </p:txBody>
      </p:sp>
      <p:sp>
        <p:nvSpPr>
          <p:cNvPr id="103" name="Google Shape;103;p1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29">
    <p:spTree>
      <p:nvGrpSpPr>
        <p:cNvPr id="104" name="Shape 104"/>
        <p:cNvGrpSpPr/>
        <p:nvPr/>
      </p:nvGrpSpPr>
      <p:grpSpPr>
        <a:xfrm>
          <a:off x="0" y="0"/>
          <a:ext cx="0" cy="0"/>
          <a:chOff x="0" y="0"/>
          <a:chExt cx="0" cy="0"/>
        </a:xfrm>
      </p:grpSpPr>
      <p:sp>
        <p:nvSpPr>
          <p:cNvPr id="105" name="Google Shape;105;p17"/>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5">
  <p:cSld name="CUSTOM_30">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108" name="Google Shape;108;p18"/>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15_1_1">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4">
  <p:cSld name="CUSTOM_15_1_1_1">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7">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3" name="Google Shape;13;p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14" name="Google Shape;14;p3"/>
          <p:cNvSpPr txBox="1"/>
          <p:nvPr>
            <p:ph idx="1" type="subTitle"/>
          </p:nvPr>
        </p:nvSpPr>
        <p:spPr>
          <a:xfrm>
            <a:off x="690446" y="6564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15" name="Google Shape;15;p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 name="Google Shape;22;p3"/>
          <p:cNvSpPr txBox="1"/>
          <p:nvPr>
            <p:ph idx="13" type="subTitle"/>
          </p:nvPr>
        </p:nvSpPr>
        <p:spPr>
          <a:xfrm>
            <a:off x="690446" y="16226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3" name="Google Shape;23;p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4" name="Google Shape;24;p3"/>
          <p:cNvSpPr txBox="1"/>
          <p:nvPr>
            <p:ph idx="15" type="subTitle"/>
          </p:nvPr>
        </p:nvSpPr>
        <p:spPr>
          <a:xfrm>
            <a:off x="690446" y="25961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sz="900"/>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25" name="Google Shape;25;p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6" name="Google Shape;26;p3"/>
          <p:cNvSpPr txBox="1"/>
          <p:nvPr>
            <p:ph idx="17" type="subTitle"/>
          </p:nvPr>
        </p:nvSpPr>
        <p:spPr>
          <a:xfrm>
            <a:off x="6811558" y="2230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7" name="Google Shape;27;p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8" name="Google Shape;28;p3"/>
          <p:cNvSpPr txBox="1"/>
          <p:nvPr>
            <p:ph idx="19" type="subTitle"/>
          </p:nvPr>
        </p:nvSpPr>
        <p:spPr>
          <a:xfrm>
            <a:off x="6811558" y="32539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29" name="Google Shape;29;p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30" name="Google Shape;30;p3"/>
          <p:cNvSpPr txBox="1"/>
          <p:nvPr>
            <p:ph idx="21" type="subTitle"/>
          </p:nvPr>
        </p:nvSpPr>
        <p:spPr>
          <a:xfrm>
            <a:off x="6811558" y="4266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6">
  <p:cSld name="CUSTOM_31">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21"/>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116" name="Google Shape;116;p21"/>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5">
  <p:cSld name="CUSTOM_15_1_1_1_1">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2">
    <p:bg>
      <p:bgPr>
        <a:blipFill>
          <a:blip r:embed="rId2">
            <a:alphaModFix/>
          </a:blip>
          <a:stretch>
            <a:fillRect/>
          </a:stretch>
        </a:blipFill>
      </p:bgPr>
    </p:bg>
    <p:spTree>
      <p:nvGrpSpPr>
        <p:cNvPr id="120" name="Shape 120"/>
        <p:cNvGrpSpPr/>
        <p:nvPr/>
      </p:nvGrpSpPr>
      <p:grpSpPr>
        <a:xfrm>
          <a:off x="0" y="0"/>
          <a:ext cx="0" cy="0"/>
          <a:chOff x="0" y="0"/>
          <a:chExt cx="0" cy="0"/>
        </a:xfrm>
      </p:grpSpPr>
      <p:sp>
        <p:nvSpPr>
          <p:cNvPr id="121" name="Google Shape;121;p23"/>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22" name="Google Shape;122;p23"/>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23"/>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b="1" lang="en" sz="1000">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b="1" lang="en" sz="1000">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b="1" lang="en" sz="1000">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dk1"/>
                </a:solidFill>
                <a:latin typeface="Roboto Condensed"/>
                <a:ea typeface="Roboto Condensed"/>
                <a:cs typeface="Roboto Condensed"/>
                <a:sym typeface="Roboto Condensed"/>
              </a:rPr>
              <a:t>Please keep this slide for attribution.</a:t>
            </a:r>
            <a:endParaRPr b="1" sz="900">
              <a:solidFill>
                <a:schemeClr val="dk1"/>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14">
    <p:bg>
      <p:bgPr>
        <a:blipFill>
          <a:blip r:embed="rId2">
            <a:alphaModFix/>
          </a:blip>
          <a:stretch>
            <a:fillRect/>
          </a:stretch>
        </a:blipFill>
      </p:bgPr>
    </p:bg>
    <p:spTree>
      <p:nvGrpSpPr>
        <p:cNvPr id="124" name="Shape 124"/>
        <p:cNvGrpSpPr/>
        <p:nvPr/>
      </p:nvGrpSpPr>
      <p:grpSpPr>
        <a:xfrm>
          <a:off x="0" y="0"/>
          <a:ext cx="0" cy="0"/>
          <a:chOff x="0" y="0"/>
          <a:chExt cx="0" cy="0"/>
        </a:xfrm>
      </p:grpSpPr>
      <p:sp>
        <p:nvSpPr>
          <p:cNvPr id="125" name="Google Shape;125;p24"/>
          <p:cNvSpPr txBox="1"/>
          <p:nvPr>
            <p:ph idx="1" type="body"/>
          </p:nvPr>
        </p:nvSpPr>
        <p:spPr>
          <a:xfrm>
            <a:off x="642050" y="21348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126" name="Google Shape;126;p2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CUSTOM_33">
    <p:bg>
      <p:bgPr>
        <a:no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CUSTOM_18">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p:txBody>
      </p:sp>
      <p:sp>
        <p:nvSpPr>
          <p:cNvPr id="33" name="Google Shape;33;p4"/>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12">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7" name="Google Shape;37;p5"/>
          <p:cNvSpPr txBox="1"/>
          <p:nvPr>
            <p:ph idx="1" type="subTitle"/>
          </p:nvPr>
        </p:nvSpPr>
        <p:spPr>
          <a:xfrm>
            <a:off x="2459550" y="2314225"/>
            <a:ext cx="4224900" cy="178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15">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CUSTOM_2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7"/>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rgbClr val="FFFFFF"/>
              </a:buClr>
              <a:buSzPts val="6500"/>
              <a:buNone/>
              <a:defRPr sz="6500">
                <a:solidFill>
                  <a:srgbClr val="FFFFFF"/>
                </a:solidFill>
              </a:defRPr>
            </a:lvl2pPr>
            <a:lvl3pPr lvl="2" rtl="0" algn="r">
              <a:spcBef>
                <a:spcPts val="0"/>
              </a:spcBef>
              <a:spcAft>
                <a:spcPts val="0"/>
              </a:spcAft>
              <a:buClr>
                <a:srgbClr val="FFFFFF"/>
              </a:buClr>
              <a:buSzPts val="6500"/>
              <a:buNone/>
              <a:defRPr sz="6500">
                <a:solidFill>
                  <a:srgbClr val="FFFFFF"/>
                </a:solidFill>
              </a:defRPr>
            </a:lvl3pPr>
            <a:lvl4pPr lvl="3" rtl="0" algn="r">
              <a:spcBef>
                <a:spcPts val="0"/>
              </a:spcBef>
              <a:spcAft>
                <a:spcPts val="0"/>
              </a:spcAft>
              <a:buClr>
                <a:srgbClr val="FFFFFF"/>
              </a:buClr>
              <a:buSzPts val="6500"/>
              <a:buNone/>
              <a:defRPr sz="6500">
                <a:solidFill>
                  <a:srgbClr val="FFFFFF"/>
                </a:solidFill>
              </a:defRPr>
            </a:lvl4pPr>
            <a:lvl5pPr lvl="4" rtl="0" algn="r">
              <a:spcBef>
                <a:spcPts val="0"/>
              </a:spcBef>
              <a:spcAft>
                <a:spcPts val="0"/>
              </a:spcAft>
              <a:buClr>
                <a:srgbClr val="FFFFFF"/>
              </a:buClr>
              <a:buSzPts val="6500"/>
              <a:buNone/>
              <a:defRPr sz="6500">
                <a:solidFill>
                  <a:srgbClr val="FFFFFF"/>
                </a:solidFill>
              </a:defRPr>
            </a:lvl5pPr>
            <a:lvl6pPr lvl="5" rtl="0" algn="r">
              <a:spcBef>
                <a:spcPts val="0"/>
              </a:spcBef>
              <a:spcAft>
                <a:spcPts val="0"/>
              </a:spcAft>
              <a:buClr>
                <a:srgbClr val="FFFFFF"/>
              </a:buClr>
              <a:buSzPts val="6500"/>
              <a:buNone/>
              <a:defRPr sz="6500">
                <a:solidFill>
                  <a:srgbClr val="FFFFFF"/>
                </a:solidFill>
              </a:defRPr>
            </a:lvl6pPr>
            <a:lvl7pPr lvl="6" rtl="0" algn="r">
              <a:spcBef>
                <a:spcPts val="0"/>
              </a:spcBef>
              <a:spcAft>
                <a:spcPts val="0"/>
              </a:spcAft>
              <a:buClr>
                <a:srgbClr val="FFFFFF"/>
              </a:buClr>
              <a:buSzPts val="6500"/>
              <a:buNone/>
              <a:defRPr sz="6500">
                <a:solidFill>
                  <a:srgbClr val="FFFFFF"/>
                </a:solidFill>
              </a:defRPr>
            </a:lvl7pPr>
            <a:lvl8pPr lvl="7" rtl="0" algn="r">
              <a:spcBef>
                <a:spcPts val="0"/>
              </a:spcBef>
              <a:spcAft>
                <a:spcPts val="0"/>
              </a:spcAft>
              <a:buClr>
                <a:srgbClr val="FFFFFF"/>
              </a:buClr>
              <a:buSzPts val="6500"/>
              <a:buNone/>
              <a:defRPr sz="6500">
                <a:solidFill>
                  <a:srgbClr val="FFFFFF"/>
                </a:solidFill>
              </a:defRPr>
            </a:lvl8pPr>
            <a:lvl9pPr lvl="8" rtl="0" algn="r">
              <a:spcBef>
                <a:spcPts val="0"/>
              </a:spcBef>
              <a:spcAft>
                <a:spcPts val="0"/>
              </a:spcAft>
              <a:buClr>
                <a:srgbClr val="FFFFFF"/>
              </a:buClr>
              <a:buSzPts val="6500"/>
              <a:buNone/>
              <a:defRPr sz="6500">
                <a:solidFill>
                  <a:srgbClr val="FFFFFF"/>
                </a:solidFill>
              </a:defRPr>
            </a:lvl9pPr>
          </a:lstStyle>
          <a:p/>
        </p:txBody>
      </p:sp>
      <p:sp>
        <p:nvSpPr>
          <p:cNvPr id="42" name="Google Shape;42;p7"/>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photo">
  <p:cSld name="CUSTOM_2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8"/>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Clr>
                <a:srgbClr val="000000"/>
              </a:buClr>
              <a:buSzPts val="2000"/>
              <a:buNone/>
              <a:defRPr sz="2000">
                <a:solidFill>
                  <a:srgbClr val="000000"/>
                </a:solidFill>
              </a:defRPr>
            </a:lvl2pPr>
            <a:lvl3pPr lvl="2" rtl="0" algn="r">
              <a:spcBef>
                <a:spcPts val="0"/>
              </a:spcBef>
              <a:spcAft>
                <a:spcPts val="0"/>
              </a:spcAft>
              <a:buClr>
                <a:srgbClr val="000000"/>
              </a:buClr>
              <a:buSzPts val="2000"/>
              <a:buNone/>
              <a:defRPr sz="2000">
                <a:solidFill>
                  <a:srgbClr val="000000"/>
                </a:solidFill>
              </a:defRPr>
            </a:lvl3pPr>
            <a:lvl4pPr lvl="3" rtl="0" algn="r">
              <a:spcBef>
                <a:spcPts val="0"/>
              </a:spcBef>
              <a:spcAft>
                <a:spcPts val="0"/>
              </a:spcAft>
              <a:buClr>
                <a:srgbClr val="000000"/>
              </a:buClr>
              <a:buSzPts val="2000"/>
              <a:buNone/>
              <a:defRPr sz="2000">
                <a:solidFill>
                  <a:srgbClr val="000000"/>
                </a:solidFill>
              </a:defRPr>
            </a:lvl4pPr>
            <a:lvl5pPr lvl="4" rtl="0" algn="r">
              <a:spcBef>
                <a:spcPts val="0"/>
              </a:spcBef>
              <a:spcAft>
                <a:spcPts val="0"/>
              </a:spcAft>
              <a:buClr>
                <a:srgbClr val="000000"/>
              </a:buClr>
              <a:buSzPts val="2000"/>
              <a:buNone/>
              <a:defRPr sz="2000">
                <a:solidFill>
                  <a:srgbClr val="000000"/>
                </a:solidFill>
              </a:defRPr>
            </a:lvl5pPr>
            <a:lvl6pPr lvl="5" rtl="0" algn="r">
              <a:spcBef>
                <a:spcPts val="0"/>
              </a:spcBef>
              <a:spcAft>
                <a:spcPts val="0"/>
              </a:spcAft>
              <a:buClr>
                <a:srgbClr val="000000"/>
              </a:buClr>
              <a:buSzPts val="2000"/>
              <a:buNone/>
              <a:defRPr sz="2000">
                <a:solidFill>
                  <a:srgbClr val="000000"/>
                </a:solidFill>
              </a:defRPr>
            </a:lvl6pPr>
            <a:lvl7pPr lvl="6" rtl="0" algn="r">
              <a:spcBef>
                <a:spcPts val="0"/>
              </a:spcBef>
              <a:spcAft>
                <a:spcPts val="0"/>
              </a:spcAft>
              <a:buClr>
                <a:srgbClr val="000000"/>
              </a:buClr>
              <a:buSzPts val="2000"/>
              <a:buNone/>
              <a:defRPr sz="2000">
                <a:solidFill>
                  <a:srgbClr val="000000"/>
                </a:solidFill>
              </a:defRPr>
            </a:lvl7pPr>
            <a:lvl8pPr lvl="7" rtl="0" algn="r">
              <a:spcBef>
                <a:spcPts val="0"/>
              </a:spcBef>
              <a:spcAft>
                <a:spcPts val="0"/>
              </a:spcAft>
              <a:buClr>
                <a:srgbClr val="000000"/>
              </a:buClr>
              <a:buSzPts val="2000"/>
              <a:buNone/>
              <a:defRPr sz="2000">
                <a:solidFill>
                  <a:srgbClr val="000000"/>
                </a:solidFill>
              </a:defRPr>
            </a:lvl8pPr>
            <a:lvl9pPr lvl="8" rtl="0" algn="r">
              <a:spcBef>
                <a:spcPts val="0"/>
              </a:spcBef>
              <a:spcAft>
                <a:spcPts val="0"/>
              </a:spcAft>
              <a:buClr>
                <a:srgbClr val="000000"/>
              </a:buClr>
              <a:buSzPts val="2000"/>
              <a:buNone/>
              <a:defRPr sz="2000">
                <a:solidFill>
                  <a:srgbClr val="000000"/>
                </a:solidFill>
              </a:defRPr>
            </a:lvl9pPr>
          </a:lstStyle>
          <a:p/>
        </p:txBody>
      </p:sp>
      <p:sp>
        <p:nvSpPr>
          <p:cNvPr id="46" name="Google Shape;46;p8"/>
          <p:cNvSpPr txBox="1"/>
          <p:nvPr>
            <p:ph idx="1" type="subTitle"/>
          </p:nvPr>
        </p:nvSpPr>
        <p:spPr>
          <a:xfrm>
            <a:off x="1179233" y="3058425"/>
            <a:ext cx="30951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rgbClr val="000000"/>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47" name="Google Shape;47;p8"/>
          <p:cNvSpPr txBox="1"/>
          <p:nvPr>
            <p:ph idx="2" type="ctrTitle"/>
          </p:nvPr>
        </p:nvSpPr>
        <p:spPr>
          <a:xfrm>
            <a:off x="193209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26">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0" name="Google Shape;50;p9"/>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p:nvPr>
            <p:ph idx="1" type="subTitle"/>
          </p:nvPr>
        </p:nvSpPr>
        <p:spPr>
          <a:xfrm flipH="1">
            <a:off x="3481677" y="1666454"/>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2" name="Google Shape;52;p9"/>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54" name="Google Shape;54;p9"/>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4">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 name="Google Shape;58;p10"/>
          <p:cNvSpPr txBox="1"/>
          <p:nvPr>
            <p:ph idx="2"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59" name="Google Shape;59;p10"/>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0" name="Google Shape;60;p10"/>
          <p:cNvSpPr txBox="1"/>
          <p:nvPr>
            <p:ph idx="3"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1" name="Google Shape;61;p10"/>
          <p:cNvSpPr txBox="1"/>
          <p:nvPr>
            <p:ph idx="4"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62" name="Google Shape;62;p10"/>
          <p:cNvSpPr txBox="1"/>
          <p:nvPr>
            <p:ph idx="5"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p:txBody>
      </p:sp>
      <p:sp>
        <p:nvSpPr>
          <p:cNvPr id="63" name="Google Shape;63;p10"/>
          <p:cNvSpPr txBox="1"/>
          <p:nvPr>
            <p:ph idx="6"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Exo 2"/>
              <a:buNone/>
              <a:defRPr b="1" sz="2800">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indent="-304800" lvl="1" marL="914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indent="-304800" lvl="2" marL="1371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indent="-304800" lvl="3" marL="1828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indent="-304800" lvl="4" marL="22860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indent="-304800" lvl="5" marL="27432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indent="-304800" lvl="6" marL="32004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indent="-304800" lvl="7" marL="36576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indent="-304800" lvl="8" marL="411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sahand.2k.ss@gmail.com" TargetMode="External"/><Relationship Id="rId4" Type="http://schemas.openxmlformats.org/officeDocument/2006/relationships/hyperlink" Target="https://www.linkedin.com/in/sahand-sadeghpour-12746a195/" TargetMode="External"/><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hyperlink" Target="mailto:mehrshad.hosseini28@gmail.com" TargetMode="External"/><Relationship Id="rId7" Type="http://schemas.openxmlformats.org/officeDocument/2006/relationships/hyperlink" Target="https://www.linkedin.com/in/mehrshadhosseini28/" TargetMode="External"/><Relationship Id="rId8" Type="http://schemas.openxmlformats.org/officeDocument/2006/relationships/image" Target="../media/image8.png"/><Relationship Id="rId11" Type="http://schemas.openxmlformats.org/officeDocument/2006/relationships/hyperlink" Target="https://www.linkedin.com/in/abed-khorasani-69279184/" TargetMode="External"/><Relationship Id="rId10" Type="http://schemas.openxmlformats.org/officeDocument/2006/relationships/hyperlink" Target="mailto:abedkh98@gmail.com" TargetMode="External"/><Relationship Id="rId13" Type="http://schemas.openxmlformats.org/officeDocument/2006/relationships/hyperlink" Target="mailto:farzanaj@gmail.com" TargetMode="External"/><Relationship Id="rId12" Type="http://schemas.openxmlformats.org/officeDocument/2006/relationships/image" Target="../media/image19.png"/><Relationship Id="rId15" Type="http://schemas.openxmlformats.org/officeDocument/2006/relationships/image" Target="../media/image16.png"/><Relationship Id="rId14" Type="http://schemas.openxmlformats.org/officeDocument/2006/relationships/hyperlink" Target="https://scholar.google.com/citations?view_op=view_org&amp;hl=en&amp;org=13641425445034116922" TargetMode="External"/><Relationship Id="rId17" Type="http://schemas.openxmlformats.org/officeDocument/2006/relationships/image" Target="../media/image21.png"/><Relationship Id="rId16" Type="http://schemas.openxmlformats.org/officeDocument/2006/relationships/hyperlink" Target="https://colab.research.google.com/drive/1KiJSIrSO3MQZHqnazlcD_uPkr6zLoE6e?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37.png"/><Relationship Id="rId9" Type="http://schemas.openxmlformats.org/officeDocument/2006/relationships/image" Target="../media/image27.png"/><Relationship Id="rId5" Type="http://schemas.openxmlformats.org/officeDocument/2006/relationships/image" Target="../media/image34.png"/><Relationship Id="rId6" Type="http://schemas.openxmlformats.org/officeDocument/2006/relationships/image" Target="../media/image30.png"/><Relationship Id="rId7" Type="http://schemas.openxmlformats.org/officeDocument/2006/relationships/image" Target="../media/image28.png"/><Relationship Id="rId8" Type="http://schemas.openxmlformats.org/officeDocument/2006/relationships/image" Target="../media/image35.png"/><Relationship Id="rId11" Type="http://schemas.openxmlformats.org/officeDocument/2006/relationships/image" Target="../media/image33.png"/><Relationship Id="rId10"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6"/>
          <p:cNvSpPr txBox="1"/>
          <p:nvPr/>
        </p:nvSpPr>
        <p:spPr>
          <a:xfrm>
            <a:off x="939250" y="253900"/>
            <a:ext cx="3803400" cy="84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Exo 2"/>
                <a:ea typeface="Exo 2"/>
                <a:cs typeface="Exo 2"/>
                <a:sym typeface="Exo 2"/>
              </a:rPr>
              <a:t>Mickey Mouse</a:t>
            </a:r>
            <a:endParaRPr b="1" sz="2400">
              <a:solidFill>
                <a:schemeClr val="dk1"/>
              </a:solidFill>
              <a:latin typeface="Exo 2"/>
              <a:ea typeface="Exo 2"/>
              <a:cs typeface="Exo 2"/>
              <a:sym typeface="Exo 2"/>
            </a:endParaRPr>
          </a:p>
        </p:txBody>
      </p:sp>
      <p:sp>
        <p:nvSpPr>
          <p:cNvPr id="133" name="Google Shape;133;p26"/>
          <p:cNvSpPr txBox="1"/>
          <p:nvPr/>
        </p:nvSpPr>
        <p:spPr>
          <a:xfrm>
            <a:off x="774550" y="988500"/>
            <a:ext cx="3968100" cy="6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Exo 2"/>
                <a:ea typeface="Exo 2"/>
                <a:cs typeface="Exo 2"/>
                <a:sym typeface="Exo 2"/>
              </a:rPr>
              <a:t>pod-148-awesome-alpaca</a:t>
            </a:r>
            <a:endParaRPr b="1" sz="2200">
              <a:solidFill>
                <a:schemeClr val="dk1"/>
              </a:solidFill>
              <a:latin typeface="Exo 2"/>
              <a:ea typeface="Exo 2"/>
              <a:cs typeface="Exo 2"/>
              <a:sym typeface="Exo 2"/>
            </a:endParaRPr>
          </a:p>
        </p:txBody>
      </p:sp>
      <p:sp>
        <p:nvSpPr>
          <p:cNvPr id="134" name="Google Shape;134;p26"/>
          <p:cNvSpPr txBox="1"/>
          <p:nvPr/>
        </p:nvSpPr>
        <p:spPr>
          <a:xfrm>
            <a:off x="301375" y="1588400"/>
            <a:ext cx="4767600" cy="1505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Exo 2"/>
                <a:ea typeface="Exo 2"/>
                <a:cs typeface="Exo 2"/>
                <a:sym typeface="Exo 2"/>
              </a:rPr>
              <a:t>● Scientific Question  </a:t>
            </a:r>
            <a:endParaRPr b="1">
              <a:solidFill>
                <a:schemeClr val="dk1"/>
              </a:solidFill>
              <a:latin typeface="Exo 2"/>
              <a:ea typeface="Exo 2"/>
              <a:cs typeface="Exo 2"/>
              <a:sym typeface="Exo 2"/>
            </a:endParaRPr>
          </a:p>
          <a:p>
            <a:pPr indent="0" lvl="0" marL="457200" rtl="0" algn="l">
              <a:spcBef>
                <a:spcPts val="0"/>
              </a:spcBef>
              <a:spcAft>
                <a:spcPts val="0"/>
              </a:spcAft>
              <a:buNone/>
            </a:pPr>
            <a:r>
              <a:rPr b="1" lang="en" sz="1700">
                <a:solidFill>
                  <a:schemeClr val="dk1"/>
                </a:solidFill>
                <a:latin typeface="Exo 2"/>
                <a:ea typeface="Exo 2"/>
                <a:cs typeface="Exo 2"/>
                <a:sym typeface="Exo 2"/>
              </a:rPr>
              <a:t>How</a:t>
            </a:r>
            <a:r>
              <a:rPr b="1" lang="en" sz="1700">
                <a:solidFill>
                  <a:schemeClr val="dk1"/>
                </a:solidFill>
                <a:latin typeface="Exo 2"/>
                <a:ea typeface="Exo 2"/>
                <a:cs typeface="Exo 2"/>
                <a:sym typeface="Exo 2"/>
              </a:rPr>
              <a:t> is uncertainty in decision-making reflected in mouse behavior and brainwide neural responses?</a:t>
            </a:r>
            <a:endParaRPr b="1" sz="1700">
              <a:solidFill>
                <a:schemeClr val="dk1"/>
              </a:solidFill>
              <a:latin typeface="Exo 2"/>
              <a:ea typeface="Exo 2"/>
              <a:cs typeface="Exo 2"/>
              <a:sym typeface="Exo 2"/>
            </a:endParaRPr>
          </a:p>
        </p:txBody>
      </p:sp>
      <p:sp>
        <p:nvSpPr>
          <p:cNvPr id="135" name="Google Shape;135;p26"/>
          <p:cNvSpPr/>
          <p:nvPr/>
        </p:nvSpPr>
        <p:spPr>
          <a:xfrm>
            <a:off x="5048600" y="592750"/>
            <a:ext cx="3749100" cy="1055400"/>
          </a:xfrm>
          <a:prstGeom prst="roundRect">
            <a:avLst>
              <a:gd fmla="val 16667" name="adj"/>
            </a:avLst>
          </a:prstGeom>
          <a:solidFill>
            <a:srgbClr val="FFFF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6"/>
          <p:cNvSpPr txBox="1"/>
          <p:nvPr/>
        </p:nvSpPr>
        <p:spPr>
          <a:xfrm>
            <a:off x="5068875" y="669538"/>
            <a:ext cx="27624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xo 2"/>
                <a:ea typeface="Exo 2"/>
                <a:cs typeface="Exo 2"/>
                <a:sym typeface="Exo 2"/>
              </a:rPr>
              <a:t>Sahand Sadeghpour</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100" u="sng">
                <a:solidFill>
                  <a:schemeClr val="dk1"/>
                </a:solidFill>
                <a:latin typeface="Exo 2"/>
                <a:ea typeface="Exo 2"/>
                <a:cs typeface="Exo 2"/>
                <a:sym typeface="Exo 2"/>
                <a:hlinkClick r:id="rId3"/>
              </a:rPr>
              <a:t>sahand.2k.ss@gmail.com</a:t>
            </a:r>
            <a:endParaRPr sz="1100">
              <a:solidFill>
                <a:schemeClr val="dk1"/>
              </a:solidFill>
              <a:latin typeface="Exo 2"/>
              <a:ea typeface="Exo 2"/>
              <a:cs typeface="Exo 2"/>
              <a:sym typeface="Exo 2"/>
            </a:endParaRPr>
          </a:p>
          <a:p>
            <a:pPr indent="0" lvl="0" marL="0" rtl="0" algn="l">
              <a:spcBef>
                <a:spcPts val="0"/>
              </a:spcBef>
              <a:spcAft>
                <a:spcPts val="0"/>
              </a:spcAft>
              <a:buNone/>
            </a:pPr>
            <a:r>
              <a:t/>
            </a:r>
            <a:endParaRPr sz="8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chemeClr val="dk1"/>
                </a:solidFill>
                <a:latin typeface="Exo 2"/>
                <a:ea typeface="Exo 2"/>
                <a:cs typeface="Exo 2"/>
                <a:sym typeface="Exo 2"/>
              </a:rPr>
              <a:t>Department of Electrical Engineering, K.N.T University of Technology, Tehran, Iran</a:t>
            </a:r>
            <a:br>
              <a:rPr lang="en" sz="1800">
                <a:solidFill>
                  <a:schemeClr val="dk1"/>
                </a:solidFill>
                <a:latin typeface="Roboto Condensed Light"/>
                <a:ea typeface="Roboto Condensed Light"/>
                <a:cs typeface="Roboto Condensed Light"/>
                <a:sym typeface="Roboto Condensed Light"/>
              </a:rPr>
            </a:br>
            <a:endParaRPr sz="1800">
              <a:solidFill>
                <a:schemeClr val="dk1"/>
              </a:solidFill>
              <a:latin typeface="Roboto Condensed Light"/>
              <a:ea typeface="Roboto Condensed Light"/>
              <a:cs typeface="Roboto Condensed Light"/>
              <a:sym typeface="Roboto Condensed Light"/>
            </a:endParaRPr>
          </a:p>
        </p:txBody>
      </p:sp>
      <p:pic>
        <p:nvPicPr>
          <p:cNvPr id="137" name="Google Shape;137;p26">
            <a:hlinkClick r:id="rId4"/>
          </p:cNvPr>
          <p:cNvPicPr preferRelativeResize="0"/>
          <p:nvPr/>
        </p:nvPicPr>
        <p:blipFill>
          <a:blip r:embed="rId5">
            <a:alphaModFix/>
          </a:blip>
          <a:stretch>
            <a:fillRect/>
          </a:stretch>
        </p:blipFill>
        <p:spPr>
          <a:xfrm>
            <a:off x="6909125" y="758725"/>
            <a:ext cx="213600" cy="213600"/>
          </a:xfrm>
          <a:prstGeom prst="roundRect">
            <a:avLst>
              <a:gd fmla="val 6331" name="adj"/>
            </a:avLst>
          </a:prstGeom>
          <a:noFill/>
          <a:ln>
            <a:noFill/>
          </a:ln>
        </p:spPr>
      </p:pic>
      <p:sp>
        <p:nvSpPr>
          <p:cNvPr id="138" name="Google Shape;138;p26"/>
          <p:cNvSpPr/>
          <p:nvPr/>
        </p:nvSpPr>
        <p:spPr>
          <a:xfrm>
            <a:off x="5048600" y="1812425"/>
            <a:ext cx="3749100" cy="1055400"/>
          </a:xfrm>
          <a:prstGeom prst="roundRect">
            <a:avLst>
              <a:gd fmla="val 16667" name="adj"/>
            </a:avLst>
          </a:prstGeom>
          <a:solidFill>
            <a:srgbClr val="FFFF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txBox="1"/>
          <p:nvPr/>
        </p:nvSpPr>
        <p:spPr>
          <a:xfrm>
            <a:off x="5068875" y="1831375"/>
            <a:ext cx="27624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xo 2"/>
                <a:ea typeface="Exo 2"/>
                <a:cs typeface="Exo 2"/>
                <a:sym typeface="Exo 2"/>
              </a:rPr>
              <a:t>Seyed Mehrshad Hosseini</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100" u="sng">
                <a:solidFill>
                  <a:schemeClr val="dk1"/>
                </a:solidFill>
                <a:latin typeface="Exo 2"/>
                <a:ea typeface="Exo 2"/>
                <a:cs typeface="Exo 2"/>
                <a:sym typeface="Exo 2"/>
                <a:hlinkClick r:id="rId6"/>
              </a:rPr>
              <a:t>mehrshad.hosseini28@gmail.com</a:t>
            </a:r>
            <a:endParaRPr sz="1100">
              <a:solidFill>
                <a:schemeClr val="dk1"/>
              </a:solidFill>
              <a:latin typeface="Exo 2"/>
              <a:ea typeface="Exo 2"/>
              <a:cs typeface="Exo 2"/>
              <a:sym typeface="Exo 2"/>
            </a:endParaRPr>
          </a:p>
          <a:p>
            <a:pPr indent="0" lvl="0" marL="0" rtl="0" algn="l">
              <a:spcBef>
                <a:spcPts val="0"/>
              </a:spcBef>
              <a:spcAft>
                <a:spcPts val="0"/>
              </a:spcAft>
              <a:buNone/>
            </a:pPr>
            <a:r>
              <a:t/>
            </a:r>
            <a:endParaRPr sz="8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chemeClr val="dk1"/>
                </a:solidFill>
                <a:latin typeface="Exo 2"/>
                <a:ea typeface="Exo 2"/>
                <a:cs typeface="Exo 2"/>
                <a:sym typeface="Exo 2"/>
              </a:rPr>
              <a:t>Department of Computer Engineering, K.N.T University of Technology, Tehran, Iran</a:t>
            </a:r>
            <a:br>
              <a:rPr lang="en" sz="1800">
                <a:solidFill>
                  <a:schemeClr val="dk1"/>
                </a:solidFill>
                <a:latin typeface="Roboto Condensed Light"/>
                <a:ea typeface="Roboto Condensed Light"/>
                <a:cs typeface="Roboto Condensed Light"/>
                <a:sym typeface="Roboto Condensed Light"/>
              </a:rPr>
            </a:br>
            <a:endParaRPr sz="1800">
              <a:solidFill>
                <a:schemeClr val="dk1"/>
              </a:solidFill>
              <a:latin typeface="Roboto Condensed Light"/>
              <a:ea typeface="Roboto Condensed Light"/>
              <a:cs typeface="Roboto Condensed Light"/>
              <a:sym typeface="Roboto Condensed Light"/>
            </a:endParaRPr>
          </a:p>
        </p:txBody>
      </p:sp>
      <p:pic>
        <p:nvPicPr>
          <p:cNvPr id="140" name="Google Shape;140;p26">
            <a:hlinkClick r:id="rId7"/>
          </p:cNvPr>
          <p:cNvPicPr preferRelativeResize="0"/>
          <p:nvPr/>
        </p:nvPicPr>
        <p:blipFill>
          <a:blip r:embed="rId5">
            <a:alphaModFix/>
          </a:blip>
          <a:stretch>
            <a:fillRect/>
          </a:stretch>
        </p:blipFill>
        <p:spPr>
          <a:xfrm>
            <a:off x="7397350" y="1916500"/>
            <a:ext cx="213600" cy="213600"/>
          </a:xfrm>
          <a:prstGeom prst="roundRect">
            <a:avLst>
              <a:gd fmla="val 6331" name="adj"/>
            </a:avLst>
          </a:prstGeom>
          <a:noFill/>
          <a:ln>
            <a:noFill/>
          </a:ln>
        </p:spPr>
      </p:pic>
      <p:pic>
        <p:nvPicPr>
          <p:cNvPr id="141" name="Google Shape;141;p26"/>
          <p:cNvPicPr preferRelativeResize="0"/>
          <p:nvPr/>
        </p:nvPicPr>
        <p:blipFill>
          <a:blip r:embed="rId8">
            <a:alphaModFix/>
          </a:blip>
          <a:stretch>
            <a:fillRect/>
          </a:stretch>
        </p:blipFill>
        <p:spPr>
          <a:xfrm>
            <a:off x="7786850" y="592788"/>
            <a:ext cx="1055400" cy="1055400"/>
          </a:xfrm>
          <a:prstGeom prst="round2DiagRect">
            <a:avLst>
              <a:gd fmla="val 16667" name="adj1"/>
              <a:gd fmla="val 0" name="adj2"/>
            </a:avLst>
          </a:prstGeom>
          <a:noFill/>
          <a:ln>
            <a:noFill/>
          </a:ln>
        </p:spPr>
      </p:pic>
      <p:pic>
        <p:nvPicPr>
          <p:cNvPr id="142" name="Google Shape;142;p26"/>
          <p:cNvPicPr preferRelativeResize="0"/>
          <p:nvPr/>
        </p:nvPicPr>
        <p:blipFill>
          <a:blip r:embed="rId9">
            <a:alphaModFix/>
          </a:blip>
          <a:stretch>
            <a:fillRect/>
          </a:stretch>
        </p:blipFill>
        <p:spPr>
          <a:xfrm>
            <a:off x="7786850" y="1810475"/>
            <a:ext cx="1055400" cy="1059300"/>
          </a:xfrm>
          <a:prstGeom prst="round2DiagRect">
            <a:avLst>
              <a:gd fmla="val 16667" name="adj1"/>
              <a:gd fmla="val 0" name="adj2"/>
            </a:avLst>
          </a:prstGeom>
          <a:noFill/>
          <a:ln>
            <a:noFill/>
          </a:ln>
        </p:spPr>
      </p:pic>
      <p:sp>
        <p:nvSpPr>
          <p:cNvPr id="143" name="Google Shape;143;p26"/>
          <p:cNvSpPr/>
          <p:nvPr/>
        </p:nvSpPr>
        <p:spPr>
          <a:xfrm>
            <a:off x="5068875" y="3015100"/>
            <a:ext cx="3728700" cy="1055400"/>
          </a:xfrm>
          <a:prstGeom prst="roundRect">
            <a:avLst>
              <a:gd fmla="val 16667" name="adj"/>
            </a:avLst>
          </a:prstGeom>
          <a:solidFill>
            <a:srgbClr val="FFFF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6"/>
          <p:cNvSpPr txBox="1"/>
          <p:nvPr/>
        </p:nvSpPr>
        <p:spPr>
          <a:xfrm>
            <a:off x="5089040" y="3034050"/>
            <a:ext cx="27474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xo 2"/>
                <a:ea typeface="Exo 2"/>
                <a:cs typeface="Exo 2"/>
                <a:sym typeface="Exo 2"/>
              </a:rPr>
              <a:t>Abed Khorasani</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100" u="sng">
                <a:solidFill>
                  <a:schemeClr val="dk1"/>
                </a:solidFill>
                <a:latin typeface="Exo 2"/>
                <a:ea typeface="Exo 2"/>
                <a:cs typeface="Exo 2"/>
                <a:sym typeface="Exo 2"/>
                <a:hlinkClick r:id="rId10"/>
              </a:rPr>
              <a:t>abedkh98@gmail.com</a:t>
            </a:r>
            <a:endParaRPr sz="1100">
              <a:solidFill>
                <a:schemeClr val="dk1"/>
              </a:solidFill>
              <a:latin typeface="Exo 2"/>
              <a:ea typeface="Exo 2"/>
              <a:cs typeface="Exo 2"/>
              <a:sym typeface="Exo 2"/>
            </a:endParaRPr>
          </a:p>
          <a:p>
            <a:pPr indent="0" lvl="0" marL="0" rtl="0" algn="l">
              <a:spcBef>
                <a:spcPts val="0"/>
              </a:spcBef>
              <a:spcAft>
                <a:spcPts val="0"/>
              </a:spcAft>
              <a:buNone/>
            </a:pPr>
            <a:r>
              <a:t/>
            </a:r>
            <a:endParaRPr sz="8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chemeClr val="dk1"/>
                </a:solidFill>
                <a:latin typeface="Exo 2"/>
                <a:ea typeface="Exo 2"/>
                <a:cs typeface="Exo 2"/>
                <a:sym typeface="Exo 2"/>
              </a:rPr>
              <a:t>Department of Neuroscience, Kerman University of Medical Sciences, Kerman, Iran</a:t>
            </a:r>
            <a:br>
              <a:rPr lang="en" sz="1000">
                <a:solidFill>
                  <a:schemeClr val="dk1"/>
                </a:solidFill>
                <a:latin typeface="Exo 2"/>
                <a:ea typeface="Exo 2"/>
                <a:cs typeface="Exo 2"/>
                <a:sym typeface="Exo 2"/>
              </a:rPr>
            </a:br>
            <a:endParaRPr sz="1000">
              <a:solidFill>
                <a:schemeClr val="dk1"/>
              </a:solidFill>
              <a:latin typeface="Roboto Condensed Light"/>
              <a:ea typeface="Roboto Condensed Light"/>
              <a:cs typeface="Roboto Condensed Light"/>
              <a:sym typeface="Roboto Condensed Light"/>
            </a:endParaRPr>
          </a:p>
        </p:txBody>
      </p:sp>
      <p:pic>
        <p:nvPicPr>
          <p:cNvPr id="145" name="Google Shape;145;p26">
            <a:hlinkClick r:id="rId11"/>
          </p:cNvPr>
          <p:cNvPicPr preferRelativeResize="0"/>
          <p:nvPr/>
        </p:nvPicPr>
        <p:blipFill>
          <a:blip r:embed="rId5">
            <a:alphaModFix/>
          </a:blip>
          <a:stretch>
            <a:fillRect/>
          </a:stretch>
        </p:blipFill>
        <p:spPr>
          <a:xfrm>
            <a:off x="6542148" y="3108000"/>
            <a:ext cx="212400" cy="213600"/>
          </a:xfrm>
          <a:prstGeom prst="roundRect">
            <a:avLst>
              <a:gd fmla="val 6331" name="adj"/>
            </a:avLst>
          </a:prstGeom>
          <a:noFill/>
          <a:ln>
            <a:noFill/>
          </a:ln>
        </p:spPr>
      </p:pic>
      <p:sp>
        <p:nvSpPr>
          <p:cNvPr id="146" name="Google Shape;146;p26"/>
          <p:cNvSpPr txBox="1"/>
          <p:nvPr/>
        </p:nvSpPr>
        <p:spPr>
          <a:xfrm>
            <a:off x="301375" y="458950"/>
            <a:ext cx="19356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xo 2"/>
                <a:ea typeface="Exo 2"/>
                <a:cs typeface="Exo 2"/>
                <a:sym typeface="Exo 2"/>
              </a:rPr>
              <a:t>Group : </a:t>
            </a:r>
            <a:endParaRPr b="1">
              <a:solidFill>
                <a:schemeClr val="dk1"/>
              </a:solidFill>
              <a:latin typeface="Exo 2"/>
              <a:ea typeface="Exo 2"/>
              <a:cs typeface="Exo 2"/>
              <a:sym typeface="Exo 2"/>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rPr b="1" lang="en">
                <a:solidFill>
                  <a:schemeClr val="dk1"/>
                </a:solidFill>
                <a:latin typeface="Exo 2"/>
                <a:ea typeface="Exo 2"/>
                <a:cs typeface="Exo 2"/>
                <a:sym typeface="Exo 2"/>
              </a:rPr>
              <a:t>Pod  :</a:t>
            </a:r>
            <a:endParaRPr b="1">
              <a:solidFill>
                <a:schemeClr val="dk1"/>
              </a:solidFill>
              <a:latin typeface="Exo 2"/>
              <a:ea typeface="Exo 2"/>
              <a:cs typeface="Exo 2"/>
              <a:sym typeface="Exo 2"/>
            </a:endParaRPr>
          </a:p>
        </p:txBody>
      </p:sp>
      <p:pic>
        <p:nvPicPr>
          <p:cNvPr id="147" name="Google Shape;147;p26"/>
          <p:cNvPicPr preferRelativeResize="0"/>
          <p:nvPr/>
        </p:nvPicPr>
        <p:blipFill>
          <a:blip r:embed="rId12">
            <a:alphaModFix/>
          </a:blip>
          <a:stretch>
            <a:fillRect/>
          </a:stretch>
        </p:blipFill>
        <p:spPr>
          <a:xfrm>
            <a:off x="7802575" y="3013150"/>
            <a:ext cx="1055400" cy="1055400"/>
          </a:xfrm>
          <a:prstGeom prst="round2DiagRect">
            <a:avLst>
              <a:gd fmla="val 16667" name="adj1"/>
              <a:gd fmla="val 0" name="adj2"/>
            </a:avLst>
          </a:prstGeom>
          <a:noFill/>
          <a:ln>
            <a:noFill/>
          </a:ln>
        </p:spPr>
      </p:pic>
      <p:sp>
        <p:nvSpPr>
          <p:cNvPr id="148" name="Google Shape;148;p26"/>
          <p:cNvSpPr/>
          <p:nvPr/>
        </p:nvSpPr>
        <p:spPr>
          <a:xfrm>
            <a:off x="301375" y="3927400"/>
            <a:ext cx="3687600" cy="1055400"/>
          </a:xfrm>
          <a:prstGeom prst="roundRect">
            <a:avLst>
              <a:gd fmla="val 16667" name="adj"/>
            </a:avLst>
          </a:prstGeom>
          <a:solidFill>
            <a:srgbClr val="FFFF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6"/>
          <p:cNvSpPr txBox="1"/>
          <p:nvPr/>
        </p:nvSpPr>
        <p:spPr>
          <a:xfrm>
            <a:off x="301375" y="4006800"/>
            <a:ext cx="2762400" cy="8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Exo 2"/>
                <a:ea typeface="Exo 2"/>
                <a:cs typeface="Exo 2"/>
                <a:sym typeface="Exo 2"/>
              </a:rPr>
              <a:t>Mentor: </a:t>
            </a:r>
            <a:r>
              <a:rPr b="1" lang="en">
                <a:solidFill>
                  <a:schemeClr val="dk1"/>
                </a:solidFill>
                <a:latin typeface="Exo 2"/>
                <a:ea typeface="Exo 2"/>
                <a:cs typeface="Exo 2"/>
                <a:sym typeface="Exo 2"/>
              </a:rPr>
              <a:t>Dr. Farzaneh Najafi</a:t>
            </a:r>
            <a:endParaRPr sz="11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rPr lang="en" sz="1100" u="sng">
                <a:solidFill>
                  <a:schemeClr val="dk1"/>
                </a:solidFill>
                <a:latin typeface="Exo 2"/>
                <a:ea typeface="Exo 2"/>
                <a:cs typeface="Exo 2"/>
                <a:sym typeface="Exo 2"/>
                <a:hlinkClick r:id="rId13"/>
              </a:rPr>
              <a:t>farznaj@gmail.com</a:t>
            </a:r>
            <a:endParaRPr sz="1100">
              <a:solidFill>
                <a:schemeClr val="dk1"/>
              </a:solidFill>
              <a:latin typeface="Exo 2"/>
              <a:ea typeface="Exo 2"/>
              <a:cs typeface="Exo 2"/>
              <a:sym typeface="Exo 2"/>
            </a:endParaRPr>
          </a:p>
          <a:p>
            <a:pPr indent="0" lvl="0" marL="0" rtl="0" algn="l">
              <a:spcBef>
                <a:spcPts val="0"/>
              </a:spcBef>
              <a:spcAft>
                <a:spcPts val="0"/>
              </a:spcAft>
              <a:buNone/>
            </a:pPr>
            <a:r>
              <a:t/>
            </a:r>
            <a:endParaRPr sz="8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000">
                <a:solidFill>
                  <a:schemeClr val="dk1"/>
                </a:solidFill>
                <a:uFill>
                  <a:noFill/>
                </a:uFill>
                <a:latin typeface="Exo 2"/>
                <a:ea typeface="Exo 2"/>
                <a:cs typeface="Exo 2"/>
                <a:sym typeface="Exo 2"/>
                <a:hlinkClick r:id="rId14"/>
              </a:rPr>
              <a:t>Allen Institute for Brain Science</a:t>
            </a:r>
            <a:br>
              <a:rPr lang="en" sz="1800">
                <a:solidFill>
                  <a:schemeClr val="dk1"/>
                </a:solidFill>
                <a:latin typeface="Roboto Condensed Light"/>
                <a:ea typeface="Roboto Condensed Light"/>
                <a:cs typeface="Roboto Condensed Light"/>
                <a:sym typeface="Roboto Condensed Light"/>
              </a:rPr>
            </a:br>
            <a:endParaRPr sz="1800">
              <a:solidFill>
                <a:schemeClr val="dk1"/>
              </a:solidFill>
              <a:latin typeface="Roboto Condensed Light"/>
              <a:ea typeface="Roboto Condensed Light"/>
              <a:cs typeface="Roboto Condensed Light"/>
              <a:sym typeface="Roboto Condensed Light"/>
            </a:endParaRPr>
          </a:p>
        </p:txBody>
      </p:sp>
      <p:pic>
        <p:nvPicPr>
          <p:cNvPr id="150" name="Google Shape;150;p26"/>
          <p:cNvPicPr preferRelativeResize="0"/>
          <p:nvPr/>
        </p:nvPicPr>
        <p:blipFill rotWithShape="1">
          <a:blip r:embed="rId15">
            <a:alphaModFix/>
          </a:blip>
          <a:srcRect b="0" l="0" r="0" t="0"/>
          <a:stretch/>
        </p:blipFill>
        <p:spPr>
          <a:xfrm>
            <a:off x="3063775" y="3925450"/>
            <a:ext cx="1059300" cy="1059300"/>
          </a:xfrm>
          <a:prstGeom prst="round2DiagRect">
            <a:avLst>
              <a:gd fmla="val 16667" name="adj1"/>
              <a:gd fmla="val 0" name="adj2"/>
            </a:avLst>
          </a:prstGeom>
          <a:noFill/>
          <a:ln>
            <a:noFill/>
          </a:ln>
        </p:spPr>
      </p:pic>
      <p:sp>
        <p:nvSpPr>
          <p:cNvPr id="151" name="Google Shape;151;p26"/>
          <p:cNvSpPr txBox="1"/>
          <p:nvPr/>
        </p:nvSpPr>
        <p:spPr>
          <a:xfrm>
            <a:off x="301375" y="3035350"/>
            <a:ext cx="3000000" cy="69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a:solidFill>
                  <a:schemeClr val="dk1"/>
                </a:solidFill>
                <a:latin typeface="Exo 2"/>
                <a:ea typeface="Exo 2"/>
                <a:cs typeface="Exo 2"/>
                <a:sym typeface="Exo 2"/>
              </a:rPr>
              <a:t>● Dataset</a:t>
            </a:r>
            <a:endParaRPr b="1">
              <a:solidFill>
                <a:schemeClr val="dk1"/>
              </a:solidFill>
              <a:latin typeface="Exo 2"/>
              <a:ea typeface="Exo 2"/>
              <a:cs typeface="Exo 2"/>
              <a:sym typeface="Exo 2"/>
            </a:endParaRPr>
          </a:p>
          <a:p>
            <a:pPr indent="0" lvl="0" marL="0" rtl="0" algn="l">
              <a:spcBef>
                <a:spcPts val="0"/>
              </a:spcBef>
              <a:spcAft>
                <a:spcPts val="0"/>
              </a:spcAft>
              <a:buNone/>
            </a:pPr>
            <a:r>
              <a:rPr b="1" lang="en">
                <a:solidFill>
                  <a:schemeClr val="dk1"/>
                </a:solidFill>
                <a:latin typeface="Exo 2"/>
                <a:ea typeface="Exo 2"/>
                <a:cs typeface="Exo 2"/>
                <a:sym typeface="Exo 2"/>
              </a:rPr>
              <a:t>	 </a:t>
            </a:r>
            <a:r>
              <a:rPr lang="en">
                <a:solidFill>
                  <a:schemeClr val="dk1"/>
                </a:solidFill>
                <a:latin typeface="Exo 2"/>
                <a:ea typeface="Exo 2"/>
                <a:cs typeface="Exo 2"/>
                <a:sym typeface="Exo 2"/>
              </a:rPr>
              <a:t>Steinmetz’s dataset</a:t>
            </a:r>
            <a:endParaRPr b="1">
              <a:solidFill>
                <a:schemeClr val="dk1"/>
              </a:solidFill>
              <a:latin typeface="Exo 2"/>
              <a:ea typeface="Exo 2"/>
              <a:cs typeface="Exo 2"/>
              <a:sym typeface="Exo 2"/>
            </a:endParaRPr>
          </a:p>
        </p:txBody>
      </p:sp>
      <p:pic>
        <p:nvPicPr>
          <p:cNvPr id="152" name="Google Shape;152;p26">
            <a:hlinkClick r:id="rId16"/>
          </p:cNvPr>
          <p:cNvPicPr preferRelativeResize="0"/>
          <p:nvPr/>
        </p:nvPicPr>
        <p:blipFill>
          <a:blip r:embed="rId17">
            <a:alphaModFix/>
          </a:blip>
          <a:stretch>
            <a:fillRect/>
          </a:stretch>
        </p:blipFill>
        <p:spPr>
          <a:xfrm>
            <a:off x="6530736" y="4236725"/>
            <a:ext cx="849578" cy="849600"/>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nvSpPr>
        <p:spPr>
          <a:xfrm>
            <a:off x="301375" y="454715"/>
            <a:ext cx="8541000" cy="2484000"/>
          </a:xfrm>
          <a:prstGeom prst="rect">
            <a:avLst/>
          </a:prstGeom>
          <a:noFill/>
          <a:ln>
            <a:noFill/>
          </a:ln>
        </p:spPr>
        <p:txBody>
          <a:bodyPr anchorCtr="0" anchor="t" bIns="91425" lIns="91425" spcFirstLastPara="1" rIns="91425" wrap="square" tIns="91425">
            <a:noAutofit/>
          </a:bodyPr>
          <a:lstStyle/>
          <a:p>
            <a:pPr indent="0" lvl="0" marL="0" rtl="0" algn="just">
              <a:lnSpc>
                <a:spcPct val="125000"/>
              </a:lnSpc>
              <a:spcBef>
                <a:spcPts val="0"/>
              </a:spcBef>
              <a:spcAft>
                <a:spcPts val="0"/>
              </a:spcAft>
              <a:buClr>
                <a:schemeClr val="accent6"/>
              </a:buClr>
              <a:buSzPts val="1100"/>
              <a:buFont typeface="Arial"/>
              <a:buNone/>
            </a:pPr>
            <a:r>
              <a:rPr b="1" lang="en">
                <a:solidFill>
                  <a:schemeClr val="dk1"/>
                </a:solidFill>
                <a:latin typeface="Exo 2"/>
                <a:ea typeface="Exo 2"/>
                <a:cs typeface="Exo 2"/>
                <a:sym typeface="Exo 2"/>
              </a:rPr>
              <a:t>● </a:t>
            </a:r>
            <a:r>
              <a:rPr b="1" lang="en" sz="1300">
                <a:solidFill>
                  <a:schemeClr val="dk1"/>
                </a:solidFill>
                <a:latin typeface="Exo 2"/>
                <a:ea typeface="Exo 2"/>
                <a:cs typeface="Exo 2"/>
                <a:sym typeface="Exo 2"/>
              </a:rPr>
              <a:t>Hypothesis:</a:t>
            </a:r>
            <a:r>
              <a:rPr b="1" lang="en" sz="1300">
                <a:solidFill>
                  <a:schemeClr val="dk1"/>
                </a:solidFill>
                <a:latin typeface="Exo 2"/>
                <a:ea typeface="Exo 2"/>
                <a:cs typeface="Exo 2"/>
                <a:sym typeface="Exo 2"/>
              </a:rPr>
              <a:t> uncertainty in making a choice is reflected in the wheel turning speed.</a:t>
            </a:r>
            <a:endParaRPr b="1" sz="1300">
              <a:solidFill>
                <a:schemeClr val="dk1"/>
              </a:solidFill>
              <a:latin typeface="Exo 2"/>
              <a:ea typeface="Exo 2"/>
              <a:cs typeface="Exo 2"/>
              <a:sym typeface="Exo 2"/>
            </a:endParaRPr>
          </a:p>
          <a:p>
            <a:pPr indent="0" lvl="0" marL="0" rtl="0" algn="just">
              <a:lnSpc>
                <a:spcPct val="125000"/>
              </a:lnSpc>
              <a:spcBef>
                <a:spcPts val="0"/>
              </a:spcBef>
              <a:spcAft>
                <a:spcPts val="0"/>
              </a:spcAft>
              <a:buClr>
                <a:schemeClr val="accent6"/>
              </a:buClr>
              <a:buSzPts val="1100"/>
              <a:buFont typeface="Arial"/>
              <a:buNone/>
            </a:pPr>
            <a:r>
              <a:t/>
            </a:r>
            <a:endParaRPr b="1" sz="100">
              <a:solidFill>
                <a:schemeClr val="dk1"/>
              </a:solidFill>
              <a:latin typeface="Exo 2"/>
              <a:ea typeface="Exo 2"/>
              <a:cs typeface="Exo 2"/>
              <a:sym typeface="Exo 2"/>
            </a:endParaRPr>
          </a:p>
          <a:p>
            <a:pPr indent="0" lvl="0" marL="0" rtl="0" algn="just">
              <a:lnSpc>
                <a:spcPct val="125000"/>
              </a:lnSpc>
              <a:spcBef>
                <a:spcPts val="0"/>
              </a:spcBef>
              <a:spcAft>
                <a:spcPts val="0"/>
              </a:spcAft>
              <a:buClr>
                <a:schemeClr val="accent6"/>
              </a:buClr>
              <a:buSzPts val="1100"/>
              <a:buFont typeface="Arial"/>
              <a:buNone/>
            </a:pPr>
            <a:r>
              <a:rPr b="1" lang="en">
                <a:solidFill>
                  <a:schemeClr val="dk1"/>
                </a:solidFill>
                <a:latin typeface="Exo 2"/>
                <a:ea typeface="Exo 2"/>
                <a:cs typeface="Exo 2"/>
                <a:sym typeface="Exo 2"/>
              </a:rPr>
              <a:t>● </a:t>
            </a:r>
            <a:r>
              <a:rPr b="1" lang="en" sz="1300">
                <a:solidFill>
                  <a:schemeClr val="dk1"/>
                </a:solidFill>
                <a:latin typeface="Exo 2"/>
                <a:ea typeface="Exo 2"/>
                <a:cs typeface="Exo 2"/>
                <a:sym typeface="Exo 2"/>
              </a:rPr>
              <a:t>Absolute difference in stimulus contrast between the two sides was used as an </a:t>
            </a:r>
            <a:r>
              <a:rPr b="1" lang="en" sz="1300">
                <a:solidFill>
                  <a:schemeClr val="dk1"/>
                </a:solidFill>
                <a:latin typeface="Exo 2"/>
                <a:ea typeface="Exo 2"/>
                <a:cs typeface="Exo 2"/>
                <a:sym typeface="Exo 2"/>
              </a:rPr>
              <a:t>uncertainty metric in the decision task: the higher the difference between the stimuli contrast, the lower the uncertainty. </a:t>
            </a:r>
            <a:endParaRPr b="1" sz="1300">
              <a:solidFill>
                <a:schemeClr val="dk1"/>
              </a:solidFill>
              <a:latin typeface="Exo 2"/>
              <a:ea typeface="Exo 2"/>
              <a:cs typeface="Exo 2"/>
              <a:sym typeface="Exo 2"/>
            </a:endParaRPr>
          </a:p>
          <a:p>
            <a:pPr indent="0" lvl="0" marL="0" rtl="0" algn="just">
              <a:lnSpc>
                <a:spcPct val="125000"/>
              </a:lnSpc>
              <a:spcBef>
                <a:spcPts val="0"/>
              </a:spcBef>
              <a:spcAft>
                <a:spcPts val="0"/>
              </a:spcAft>
              <a:buClr>
                <a:schemeClr val="accent6"/>
              </a:buClr>
              <a:buSzPts val="1100"/>
              <a:buFont typeface="Arial"/>
              <a:buNone/>
            </a:pPr>
            <a:r>
              <a:t/>
            </a:r>
            <a:endParaRPr b="1" sz="100">
              <a:solidFill>
                <a:schemeClr val="dk1"/>
              </a:solidFill>
              <a:latin typeface="Exo 2"/>
              <a:ea typeface="Exo 2"/>
              <a:cs typeface="Exo 2"/>
              <a:sym typeface="Exo 2"/>
            </a:endParaRPr>
          </a:p>
          <a:p>
            <a:pPr indent="0" lvl="0" marL="0" rtl="0" algn="just">
              <a:lnSpc>
                <a:spcPct val="125000"/>
              </a:lnSpc>
              <a:spcBef>
                <a:spcPts val="0"/>
              </a:spcBef>
              <a:spcAft>
                <a:spcPts val="0"/>
              </a:spcAft>
              <a:buClr>
                <a:schemeClr val="accent6"/>
              </a:buClr>
              <a:buSzPts val="1100"/>
              <a:buFont typeface="Arial"/>
              <a:buNone/>
            </a:pPr>
            <a:r>
              <a:rPr b="1" lang="en">
                <a:solidFill>
                  <a:schemeClr val="dk1"/>
                </a:solidFill>
                <a:latin typeface="Exo 2"/>
                <a:ea typeface="Exo 2"/>
                <a:cs typeface="Exo 2"/>
                <a:sym typeface="Exo 2"/>
              </a:rPr>
              <a:t>● </a:t>
            </a:r>
            <a:r>
              <a:rPr b="1" lang="en" sz="1300">
                <a:solidFill>
                  <a:schemeClr val="dk1"/>
                </a:solidFill>
                <a:latin typeface="Exo 2"/>
                <a:ea typeface="Exo 2"/>
                <a:cs typeface="Exo 2"/>
                <a:sym typeface="Exo 2"/>
              </a:rPr>
              <a:t>First, trials were divided into correct right, correct left, incorrect right, and incorrect left. Second</a:t>
            </a:r>
            <a:r>
              <a:rPr b="1" lang="en" sz="1300">
                <a:solidFill>
                  <a:schemeClr val="dk1"/>
                </a:solidFill>
                <a:latin typeface="Exo 2"/>
                <a:ea typeface="Exo 2"/>
                <a:cs typeface="Exo 2"/>
                <a:sym typeface="Exo 2"/>
              </a:rPr>
              <a:t>, each category was </a:t>
            </a:r>
            <a:r>
              <a:rPr b="1" lang="en" sz="1300">
                <a:solidFill>
                  <a:schemeClr val="dk1"/>
                </a:solidFill>
                <a:latin typeface="Exo 2"/>
                <a:ea typeface="Exo 2"/>
                <a:cs typeface="Exo 2"/>
                <a:sym typeface="Exo 2"/>
              </a:rPr>
              <a:t>divided to</a:t>
            </a:r>
            <a:r>
              <a:rPr b="1" lang="en" sz="1300">
                <a:solidFill>
                  <a:schemeClr val="dk1"/>
                </a:solidFill>
                <a:latin typeface="Exo 2"/>
                <a:ea typeface="Exo 2"/>
                <a:cs typeface="Exo 2"/>
                <a:sym typeface="Exo 2"/>
              </a:rPr>
              <a:t> two conditions including stimuli with 0 - 0.25 and 0 - 1 contrasts. Finally, the mean (± </a:t>
            </a:r>
            <a:r>
              <a:rPr b="1" lang="en" sz="1300">
                <a:solidFill>
                  <a:schemeClr val="dk1"/>
                </a:solidFill>
                <a:latin typeface="Exo 2"/>
                <a:ea typeface="Exo 2"/>
                <a:cs typeface="Exo 2"/>
                <a:sym typeface="Exo 2"/>
              </a:rPr>
              <a:t>standard</a:t>
            </a:r>
            <a:r>
              <a:rPr b="1" lang="en" sz="1300">
                <a:solidFill>
                  <a:schemeClr val="dk1"/>
                </a:solidFill>
                <a:latin typeface="Exo 2"/>
                <a:ea typeface="Exo 2"/>
                <a:cs typeface="Exo 2"/>
                <a:sym typeface="Exo 2"/>
              </a:rPr>
              <a:t> error) wheel speed was computed by pooling all sessions and all trials for each condition. </a:t>
            </a:r>
            <a:endParaRPr b="1" sz="1300">
              <a:solidFill>
                <a:schemeClr val="dk1"/>
              </a:solidFill>
              <a:latin typeface="Exo 2"/>
              <a:ea typeface="Exo 2"/>
              <a:cs typeface="Exo 2"/>
              <a:sym typeface="Exo 2"/>
            </a:endParaRPr>
          </a:p>
          <a:p>
            <a:pPr indent="0" lvl="0" marL="0" rtl="0" algn="just">
              <a:lnSpc>
                <a:spcPct val="125000"/>
              </a:lnSpc>
              <a:spcBef>
                <a:spcPts val="0"/>
              </a:spcBef>
              <a:spcAft>
                <a:spcPts val="0"/>
              </a:spcAft>
              <a:buNone/>
            </a:pPr>
            <a:r>
              <a:rPr b="1" lang="en" sz="1300">
                <a:solidFill>
                  <a:srgbClr val="A82416"/>
                </a:solidFill>
                <a:latin typeface="Exo 2"/>
                <a:ea typeface="Exo 2"/>
                <a:cs typeface="Exo 2"/>
                <a:sym typeface="Exo 2"/>
              </a:rPr>
              <a:t>Results: </a:t>
            </a:r>
            <a:endParaRPr b="1" sz="1300">
              <a:solidFill>
                <a:srgbClr val="A82416"/>
              </a:solidFill>
              <a:latin typeface="Exo 2"/>
              <a:ea typeface="Exo 2"/>
              <a:cs typeface="Exo 2"/>
              <a:sym typeface="Exo 2"/>
            </a:endParaRPr>
          </a:p>
          <a:p>
            <a:pPr indent="0" lvl="0" marL="0" rtl="0" algn="just">
              <a:lnSpc>
                <a:spcPct val="125000"/>
              </a:lnSpc>
              <a:spcBef>
                <a:spcPts val="0"/>
              </a:spcBef>
              <a:spcAft>
                <a:spcPts val="0"/>
              </a:spcAft>
              <a:buNone/>
            </a:pPr>
            <a:r>
              <a:rPr b="1" lang="en" sz="1300">
                <a:solidFill>
                  <a:srgbClr val="A82416"/>
                </a:solidFill>
                <a:latin typeface="Exo 2"/>
                <a:ea typeface="Exo 2"/>
                <a:cs typeface="Exo 2"/>
                <a:sym typeface="Exo 2"/>
              </a:rPr>
              <a:t>1) wheel speed was faster in correct trials compared to incorrect trials.</a:t>
            </a:r>
            <a:endParaRPr b="1" sz="1300">
              <a:solidFill>
                <a:srgbClr val="A82416"/>
              </a:solidFill>
              <a:latin typeface="Exo 2"/>
              <a:ea typeface="Exo 2"/>
              <a:cs typeface="Exo 2"/>
              <a:sym typeface="Exo 2"/>
            </a:endParaRPr>
          </a:p>
          <a:p>
            <a:pPr indent="0" lvl="0" marL="0" rtl="0" algn="just">
              <a:lnSpc>
                <a:spcPct val="125000"/>
              </a:lnSpc>
              <a:spcBef>
                <a:spcPts val="0"/>
              </a:spcBef>
              <a:spcAft>
                <a:spcPts val="0"/>
              </a:spcAft>
              <a:buNone/>
            </a:pPr>
            <a:r>
              <a:rPr b="1" lang="en" sz="1300">
                <a:solidFill>
                  <a:srgbClr val="A82416"/>
                </a:solidFill>
                <a:latin typeface="Exo 2"/>
                <a:ea typeface="Exo 2"/>
                <a:cs typeface="Exo 2"/>
                <a:sym typeface="Exo 2"/>
              </a:rPr>
              <a:t>2) wheel speed was faster in  0-1 contrast compared to 0-0.25 contrast.</a:t>
            </a:r>
            <a:endParaRPr b="1" sz="1300">
              <a:solidFill>
                <a:srgbClr val="A82416"/>
              </a:solidFill>
              <a:latin typeface="Exo 2"/>
              <a:ea typeface="Exo 2"/>
              <a:cs typeface="Exo 2"/>
              <a:sym typeface="Exo 2"/>
            </a:endParaRPr>
          </a:p>
          <a:p>
            <a:pPr indent="0" lvl="0" marL="0" rtl="0" algn="just">
              <a:lnSpc>
                <a:spcPct val="125000"/>
              </a:lnSpc>
              <a:spcBef>
                <a:spcPts val="0"/>
              </a:spcBef>
              <a:spcAft>
                <a:spcPts val="0"/>
              </a:spcAft>
              <a:buNone/>
            </a:pPr>
            <a:r>
              <a:t/>
            </a:r>
            <a:endParaRPr b="1" sz="1300">
              <a:solidFill>
                <a:schemeClr val="accent6"/>
              </a:solidFill>
              <a:latin typeface="Exo 2"/>
              <a:ea typeface="Exo 2"/>
              <a:cs typeface="Exo 2"/>
              <a:sym typeface="Exo 2"/>
            </a:endParaRPr>
          </a:p>
          <a:p>
            <a:pPr indent="100584" lvl="0" marL="0" rtl="0" algn="just">
              <a:lnSpc>
                <a:spcPct val="115000"/>
              </a:lnSpc>
              <a:spcBef>
                <a:spcPts val="0"/>
              </a:spcBef>
              <a:spcAft>
                <a:spcPts val="0"/>
              </a:spcAft>
              <a:buClr>
                <a:schemeClr val="accent6"/>
              </a:buClr>
              <a:buSzPts val="1100"/>
              <a:buFont typeface="Arial"/>
              <a:buNone/>
            </a:pPr>
            <a:r>
              <a:t/>
            </a:r>
            <a:endParaRPr b="1" sz="1300">
              <a:solidFill>
                <a:schemeClr val="accent6"/>
              </a:solidFill>
              <a:latin typeface="Exo 2"/>
              <a:ea typeface="Exo 2"/>
              <a:cs typeface="Exo 2"/>
              <a:sym typeface="Exo 2"/>
            </a:endParaRPr>
          </a:p>
          <a:p>
            <a:pPr indent="0" lvl="0" marL="0" rtl="0" algn="l">
              <a:spcBef>
                <a:spcPts val="0"/>
              </a:spcBef>
              <a:spcAft>
                <a:spcPts val="0"/>
              </a:spcAft>
              <a:buNone/>
            </a:pPr>
            <a:r>
              <a:t/>
            </a:r>
            <a:endParaRPr b="1">
              <a:solidFill>
                <a:schemeClr val="accent6"/>
              </a:solidFill>
              <a:latin typeface="Exo 2"/>
              <a:ea typeface="Exo 2"/>
              <a:cs typeface="Exo 2"/>
              <a:sym typeface="Exo 2"/>
            </a:endParaRPr>
          </a:p>
        </p:txBody>
      </p:sp>
      <p:pic>
        <p:nvPicPr>
          <p:cNvPr id="158" name="Google Shape;158;p27"/>
          <p:cNvPicPr preferRelativeResize="0"/>
          <p:nvPr/>
        </p:nvPicPr>
        <p:blipFill>
          <a:blip r:embed="rId3">
            <a:alphaModFix amt="96000"/>
          </a:blip>
          <a:stretch>
            <a:fillRect/>
          </a:stretch>
        </p:blipFill>
        <p:spPr>
          <a:xfrm>
            <a:off x="301375" y="2998866"/>
            <a:ext cx="8541001" cy="1913475"/>
          </a:xfrm>
          <a:prstGeom prst="rect">
            <a:avLst/>
          </a:prstGeom>
          <a:noFill/>
          <a:ln>
            <a:noFill/>
          </a:ln>
        </p:spPr>
      </p:pic>
      <p:sp>
        <p:nvSpPr>
          <p:cNvPr id="159" name="Google Shape;159;p27"/>
          <p:cNvSpPr txBox="1"/>
          <p:nvPr/>
        </p:nvSpPr>
        <p:spPr>
          <a:xfrm>
            <a:off x="301500" y="4829982"/>
            <a:ext cx="8541000" cy="27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Exo 2"/>
                <a:ea typeface="Exo 2"/>
                <a:cs typeface="Exo 2"/>
                <a:sym typeface="Exo 2"/>
              </a:rPr>
              <a:t>Bin size: 10 ms</a:t>
            </a:r>
            <a:endParaRPr sz="1100">
              <a:latin typeface="Exo 2"/>
              <a:ea typeface="Exo 2"/>
              <a:cs typeface="Exo 2"/>
              <a:sym typeface="Exo 2"/>
            </a:endParaRPr>
          </a:p>
        </p:txBody>
      </p:sp>
      <p:sp>
        <p:nvSpPr>
          <p:cNvPr id="160" name="Google Shape;160;p27"/>
          <p:cNvSpPr txBox="1"/>
          <p:nvPr/>
        </p:nvSpPr>
        <p:spPr>
          <a:xfrm>
            <a:off x="1794175" y="59475"/>
            <a:ext cx="5860200" cy="33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U</a:t>
            </a:r>
            <a:r>
              <a:rPr b="1" lang="en" sz="2000">
                <a:solidFill>
                  <a:schemeClr val="dk1"/>
                </a:solidFill>
                <a:latin typeface="Exo 2"/>
                <a:ea typeface="Exo 2"/>
                <a:cs typeface="Exo 2"/>
                <a:sym typeface="Exo 2"/>
              </a:rPr>
              <a:t>ncertainty is reflected in animal's behavior</a:t>
            </a:r>
            <a:endParaRPr b="1" sz="2000">
              <a:solidFill>
                <a:schemeClr val="dk1"/>
              </a:solidFill>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nvSpPr>
        <p:spPr>
          <a:xfrm>
            <a:off x="369650" y="765950"/>
            <a:ext cx="7787700" cy="2220300"/>
          </a:xfrm>
          <a:prstGeom prst="rect">
            <a:avLst/>
          </a:prstGeom>
          <a:noFill/>
          <a:ln>
            <a:noFill/>
          </a:ln>
        </p:spPr>
        <p:txBody>
          <a:bodyPr anchorCtr="0" anchor="t" bIns="91425" lIns="91425" spcFirstLastPara="1" rIns="91425" wrap="square" tIns="91425">
            <a:noAutofit/>
          </a:bodyPr>
          <a:lstStyle/>
          <a:p>
            <a:pPr indent="-139700" lvl="0" marL="171450" rtl="0" algn="l">
              <a:lnSpc>
                <a:spcPct val="125000"/>
              </a:lnSpc>
              <a:spcBef>
                <a:spcPts val="0"/>
              </a:spcBef>
              <a:spcAft>
                <a:spcPts val="0"/>
              </a:spcAft>
              <a:buClr>
                <a:schemeClr val="dk1"/>
              </a:buClr>
              <a:buSzPts val="1300"/>
              <a:buFont typeface="Exo 2"/>
              <a:buChar char="●"/>
            </a:pPr>
            <a:r>
              <a:rPr b="1" lang="en" sz="1300">
                <a:solidFill>
                  <a:schemeClr val="dk1"/>
                </a:solidFill>
                <a:latin typeface="Exo 2"/>
                <a:ea typeface="Exo 2"/>
                <a:cs typeface="Exo 2"/>
                <a:sym typeface="Exo 2"/>
              </a:rPr>
              <a:t>Neural</a:t>
            </a:r>
            <a:r>
              <a:rPr b="1" lang="en" sz="1300">
                <a:solidFill>
                  <a:schemeClr val="dk1"/>
                </a:solidFill>
                <a:latin typeface="Exo 2"/>
                <a:ea typeface="Exo 2"/>
                <a:cs typeface="Exo 2"/>
                <a:sym typeface="Exo 2"/>
              </a:rPr>
              <a:t> responses of diverse brain areas were </a:t>
            </a:r>
            <a:r>
              <a:rPr b="1" lang="en" sz="1300">
                <a:solidFill>
                  <a:schemeClr val="dk1"/>
                </a:solidFill>
                <a:latin typeface="Exo 2"/>
                <a:ea typeface="Exo 2"/>
                <a:cs typeface="Exo 2"/>
                <a:sym typeface="Exo 2"/>
              </a:rPr>
              <a:t>investigated</a:t>
            </a:r>
            <a:r>
              <a:rPr b="1" lang="en" sz="1300">
                <a:solidFill>
                  <a:schemeClr val="dk1"/>
                </a:solidFill>
                <a:latin typeface="Exo 2"/>
                <a:ea typeface="Exo 2"/>
                <a:cs typeface="Exo 2"/>
                <a:sym typeface="Exo 2"/>
              </a:rPr>
              <a:t> to find brain regions whose activity is modified by uncertainty.</a:t>
            </a:r>
            <a:endParaRPr b="1" sz="600">
              <a:solidFill>
                <a:schemeClr val="dk1"/>
              </a:solidFill>
              <a:latin typeface="Exo 2"/>
              <a:ea typeface="Exo 2"/>
              <a:cs typeface="Exo 2"/>
              <a:sym typeface="Exo 2"/>
            </a:endParaRPr>
          </a:p>
          <a:p>
            <a:pPr indent="-139700" lvl="0" marL="171450" rtl="0" algn="l">
              <a:lnSpc>
                <a:spcPct val="125000"/>
              </a:lnSpc>
              <a:spcBef>
                <a:spcPts val="0"/>
              </a:spcBef>
              <a:spcAft>
                <a:spcPts val="0"/>
              </a:spcAft>
              <a:buClr>
                <a:schemeClr val="dk1"/>
              </a:buClr>
              <a:buSzPts val="1300"/>
              <a:buFont typeface="Exo 2"/>
              <a:buChar char="●"/>
            </a:pPr>
            <a:r>
              <a:rPr b="1" lang="en" sz="1300">
                <a:solidFill>
                  <a:schemeClr val="dk1"/>
                </a:solidFill>
                <a:latin typeface="Exo 2"/>
                <a:ea typeface="Exo 2"/>
                <a:cs typeface="Exo 2"/>
                <a:sym typeface="Exo 2"/>
              </a:rPr>
              <a:t>Similar to behavioral study, trials were divided into </a:t>
            </a:r>
            <a:r>
              <a:rPr b="1" lang="en" sz="1300">
                <a:solidFill>
                  <a:schemeClr val="dk1"/>
                </a:solidFill>
                <a:latin typeface="Exo 2"/>
                <a:ea typeface="Exo 2"/>
                <a:cs typeface="Exo 2"/>
                <a:sym typeface="Exo 2"/>
              </a:rPr>
              <a:t>0 - 0.25 and 0 - 1 contrasts, representing high and low uncertainty levels, respectively. T</a:t>
            </a:r>
            <a:r>
              <a:rPr b="1" lang="en" sz="1300">
                <a:solidFill>
                  <a:schemeClr val="dk1"/>
                </a:solidFill>
                <a:latin typeface="Exo 2"/>
                <a:ea typeface="Exo 2"/>
                <a:cs typeface="Exo 2"/>
                <a:sym typeface="Exo 2"/>
              </a:rPr>
              <a:t>o control for potential choice and outcome effects, we used only correct left trials (</a:t>
            </a:r>
            <a:r>
              <a:rPr b="1" lang="en" sz="1300">
                <a:solidFill>
                  <a:schemeClr val="dk1"/>
                </a:solidFill>
                <a:latin typeface="Exo 2"/>
                <a:ea typeface="Exo 2"/>
                <a:cs typeface="Exo 2"/>
                <a:sym typeface="Exo 2"/>
              </a:rPr>
              <a:t>ipsilateral to the recording sites</a:t>
            </a:r>
            <a:r>
              <a:rPr b="1" lang="en" sz="1300">
                <a:solidFill>
                  <a:schemeClr val="dk1"/>
                </a:solidFill>
                <a:latin typeface="Exo 2"/>
                <a:ea typeface="Exo 2"/>
                <a:cs typeface="Exo 2"/>
                <a:sym typeface="Exo 2"/>
              </a:rPr>
              <a:t>).</a:t>
            </a:r>
            <a:endParaRPr b="1" sz="200">
              <a:solidFill>
                <a:schemeClr val="dk1"/>
              </a:solidFill>
              <a:latin typeface="Exo 2"/>
              <a:ea typeface="Exo 2"/>
              <a:cs typeface="Exo 2"/>
              <a:sym typeface="Exo 2"/>
            </a:endParaRPr>
          </a:p>
          <a:p>
            <a:pPr indent="-139700" lvl="0" marL="171450" rtl="0" algn="l">
              <a:lnSpc>
                <a:spcPct val="125000"/>
              </a:lnSpc>
              <a:spcBef>
                <a:spcPts val="0"/>
              </a:spcBef>
              <a:spcAft>
                <a:spcPts val="0"/>
              </a:spcAft>
              <a:buClr>
                <a:schemeClr val="dk1"/>
              </a:buClr>
              <a:buSzPts val="1300"/>
              <a:buFont typeface="Exo 2"/>
              <a:buChar char="●"/>
            </a:pPr>
            <a:r>
              <a:rPr b="1" lang="en" sz="1300">
                <a:solidFill>
                  <a:schemeClr val="dk1"/>
                </a:solidFill>
                <a:latin typeface="Exo 2"/>
                <a:ea typeface="Exo 2"/>
                <a:cs typeface="Exo 2"/>
                <a:sym typeface="Exo 2"/>
              </a:rPr>
              <a:t>Mean (± standard error) of neural responses for the certain and uncertain conditions was computed for all brain areas. A number of examples corresponding to visual, frontal, midbrain and other areas are shown below and in the next slide.</a:t>
            </a:r>
            <a:endParaRPr b="1">
              <a:solidFill>
                <a:schemeClr val="dk1"/>
              </a:solidFill>
              <a:latin typeface="Exo 2"/>
              <a:ea typeface="Exo 2"/>
              <a:cs typeface="Exo 2"/>
              <a:sym typeface="Exo 2"/>
            </a:endParaRPr>
          </a:p>
        </p:txBody>
      </p:sp>
      <p:pic>
        <p:nvPicPr>
          <p:cNvPr id="166" name="Google Shape;166;p28"/>
          <p:cNvPicPr preferRelativeResize="0"/>
          <p:nvPr/>
        </p:nvPicPr>
        <p:blipFill>
          <a:blip r:embed="rId3">
            <a:alphaModFix/>
          </a:blip>
          <a:stretch>
            <a:fillRect/>
          </a:stretch>
        </p:blipFill>
        <p:spPr>
          <a:xfrm>
            <a:off x="3766036" y="3265425"/>
            <a:ext cx="2468881" cy="1618487"/>
          </a:xfrm>
          <a:prstGeom prst="rect">
            <a:avLst/>
          </a:prstGeom>
          <a:noFill/>
          <a:ln>
            <a:noFill/>
          </a:ln>
        </p:spPr>
      </p:pic>
      <p:pic>
        <p:nvPicPr>
          <p:cNvPr id="167" name="Google Shape;167;p28"/>
          <p:cNvPicPr preferRelativeResize="0"/>
          <p:nvPr/>
        </p:nvPicPr>
        <p:blipFill>
          <a:blip r:embed="rId4">
            <a:alphaModFix/>
          </a:blip>
          <a:stretch>
            <a:fillRect/>
          </a:stretch>
        </p:blipFill>
        <p:spPr>
          <a:xfrm>
            <a:off x="1088364" y="3265425"/>
            <a:ext cx="2468881" cy="1618487"/>
          </a:xfrm>
          <a:prstGeom prst="rect">
            <a:avLst/>
          </a:prstGeom>
          <a:noFill/>
          <a:ln>
            <a:noFill/>
          </a:ln>
        </p:spPr>
      </p:pic>
      <p:pic>
        <p:nvPicPr>
          <p:cNvPr id="168" name="Google Shape;168;p28"/>
          <p:cNvPicPr preferRelativeResize="0"/>
          <p:nvPr/>
        </p:nvPicPr>
        <p:blipFill>
          <a:blip r:embed="rId5">
            <a:alphaModFix/>
          </a:blip>
          <a:stretch>
            <a:fillRect/>
          </a:stretch>
        </p:blipFill>
        <p:spPr>
          <a:xfrm>
            <a:off x="6443712" y="3265426"/>
            <a:ext cx="2468881" cy="1618487"/>
          </a:xfrm>
          <a:prstGeom prst="rect">
            <a:avLst/>
          </a:prstGeom>
          <a:noFill/>
          <a:ln>
            <a:noFill/>
          </a:ln>
        </p:spPr>
      </p:pic>
      <p:sp>
        <p:nvSpPr>
          <p:cNvPr id="169" name="Google Shape;169;p28"/>
          <p:cNvSpPr txBox="1"/>
          <p:nvPr/>
        </p:nvSpPr>
        <p:spPr>
          <a:xfrm>
            <a:off x="-234475" y="3776588"/>
            <a:ext cx="1478100" cy="3876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300">
                <a:solidFill>
                  <a:schemeClr val="accent6"/>
                </a:solidFill>
                <a:latin typeface="Exo 2"/>
                <a:ea typeface="Exo 2"/>
                <a:cs typeface="Exo 2"/>
                <a:sym typeface="Exo 2"/>
              </a:rPr>
              <a:t> Visual</a:t>
            </a:r>
            <a:endParaRPr b="1" sz="1300">
              <a:solidFill>
                <a:schemeClr val="accent6"/>
              </a:solidFill>
              <a:latin typeface="Exo 2"/>
              <a:ea typeface="Exo 2"/>
              <a:cs typeface="Exo 2"/>
              <a:sym typeface="Exo 2"/>
            </a:endParaRPr>
          </a:p>
          <a:p>
            <a:pPr indent="0" lvl="0" marL="0" rtl="0" algn="ctr">
              <a:lnSpc>
                <a:spcPct val="120000"/>
              </a:lnSpc>
              <a:spcBef>
                <a:spcPts val="0"/>
              </a:spcBef>
              <a:spcAft>
                <a:spcPts val="0"/>
              </a:spcAft>
              <a:buNone/>
            </a:pPr>
            <a:r>
              <a:rPr b="1" lang="en" sz="1300">
                <a:solidFill>
                  <a:schemeClr val="accent6"/>
                </a:solidFill>
                <a:latin typeface="Exo 2"/>
                <a:ea typeface="Exo 2"/>
                <a:cs typeface="Exo 2"/>
                <a:sym typeface="Exo 2"/>
              </a:rPr>
              <a:t> Areas</a:t>
            </a:r>
            <a:endParaRPr/>
          </a:p>
        </p:txBody>
      </p:sp>
      <p:sp>
        <p:nvSpPr>
          <p:cNvPr id="170" name="Google Shape;170;p28"/>
          <p:cNvSpPr txBox="1"/>
          <p:nvPr/>
        </p:nvSpPr>
        <p:spPr>
          <a:xfrm>
            <a:off x="1419450" y="99175"/>
            <a:ext cx="6305100" cy="3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Exo 2"/>
                <a:ea typeface="Exo 2"/>
                <a:cs typeface="Exo 2"/>
                <a:sym typeface="Exo 2"/>
              </a:rPr>
              <a:t>Uncertainty modifies brainwide neural responses </a:t>
            </a:r>
            <a:endParaRPr b="1" sz="2000">
              <a:solidFill>
                <a:schemeClr val="dk1"/>
              </a:solidFill>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9"/>
          <p:cNvPicPr preferRelativeResize="0"/>
          <p:nvPr/>
        </p:nvPicPr>
        <p:blipFill>
          <a:blip r:embed="rId3">
            <a:alphaModFix/>
          </a:blip>
          <a:stretch>
            <a:fillRect/>
          </a:stretch>
        </p:blipFill>
        <p:spPr>
          <a:xfrm>
            <a:off x="3832056" y="1806669"/>
            <a:ext cx="2471687" cy="1616101"/>
          </a:xfrm>
          <a:prstGeom prst="rect">
            <a:avLst/>
          </a:prstGeom>
          <a:noFill/>
          <a:ln>
            <a:noFill/>
          </a:ln>
        </p:spPr>
      </p:pic>
      <p:pic>
        <p:nvPicPr>
          <p:cNvPr id="176" name="Google Shape;176;p29"/>
          <p:cNvPicPr preferRelativeResize="0"/>
          <p:nvPr/>
        </p:nvPicPr>
        <p:blipFill>
          <a:blip r:embed="rId4">
            <a:alphaModFix/>
          </a:blip>
          <a:stretch>
            <a:fillRect/>
          </a:stretch>
        </p:blipFill>
        <p:spPr>
          <a:xfrm>
            <a:off x="1234607" y="3474175"/>
            <a:ext cx="2471687" cy="1616101"/>
          </a:xfrm>
          <a:prstGeom prst="rect">
            <a:avLst/>
          </a:prstGeom>
          <a:noFill/>
          <a:ln>
            <a:noFill/>
          </a:ln>
        </p:spPr>
      </p:pic>
      <p:pic>
        <p:nvPicPr>
          <p:cNvPr id="177" name="Google Shape;177;p29"/>
          <p:cNvPicPr preferRelativeResize="0"/>
          <p:nvPr/>
        </p:nvPicPr>
        <p:blipFill>
          <a:blip r:embed="rId5">
            <a:alphaModFix/>
          </a:blip>
          <a:stretch>
            <a:fillRect/>
          </a:stretch>
        </p:blipFill>
        <p:spPr>
          <a:xfrm>
            <a:off x="3815855" y="3474175"/>
            <a:ext cx="2471687" cy="1616101"/>
          </a:xfrm>
          <a:prstGeom prst="rect">
            <a:avLst/>
          </a:prstGeom>
          <a:noFill/>
          <a:ln>
            <a:noFill/>
          </a:ln>
        </p:spPr>
      </p:pic>
      <p:pic>
        <p:nvPicPr>
          <p:cNvPr id="178" name="Google Shape;178;p29"/>
          <p:cNvPicPr preferRelativeResize="0"/>
          <p:nvPr/>
        </p:nvPicPr>
        <p:blipFill>
          <a:blip r:embed="rId6">
            <a:alphaModFix/>
          </a:blip>
          <a:stretch>
            <a:fillRect/>
          </a:stretch>
        </p:blipFill>
        <p:spPr>
          <a:xfrm>
            <a:off x="6429491" y="139150"/>
            <a:ext cx="2471687" cy="1616101"/>
          </a:xfrm>
          <a:prstGeom prst="rect">
            <a:avLst/>
          </a:prstGeom>
          <a:noFill/>
          <a:ln>
            <a:noFill/>
          </a:ln>
        </p:spPr>
      </p:pic>
      <p:pic>
        <p:nvPicPr>
          <p:cNvPr id="179" name="Google Shape;179;p29"/>
          <p:cNvPicPr preferRelativeResize="0"/>
          <p:nvPr/>
        </p:nvPicPr>
        <p:blipFill>
          <a:blip r:embed="rId7">
            <a:alphaModFix/>
          </a:blip>
          <a:stretch>
            <a:fillRect/>
          </a:stretch>
        </p:blipFill>
        <p:spPr>
          <a:xfrm>
            <a:off x="3832049" y="139150"/>
            <a:ext cx="2471687" cy="1616101"/>
          </a:xfrm>
          <a:prstGeom prst="rect">
            <a:avLst/>
          </a:prstGeom>
          <a:noFill/>
          <a:ln>
            <a:noFill/>
          </a:ln>
        </p:spPr>
      </p:pic>
      <p:pic>
        <p:nvPicPr>
          <p:cNvPr id="180" name="Google Shape;180;p29"/>
          <p:cNvPicPr preferRelativeResize="0"/>
          <p:nvPr/>
        </p:nvPicPr>
        <p:blipFill>
          <a:blip r:embed="rId8">
            <a:alphaModFix/>
          </a:blip>
          <a:stretch>
            <a:fillRect/>
          </a:stretch>
        </p:blipFill>
        <p:spPr>
          <a:xfrm>
            <a:off x="1234606" y="139150"/>
            <a:ext cx="2471687" cy="1616101"/>
          </a:xfrm>
          <a:prstGeom prst="rect">
            <a:avLst/>
          </a:prstGeom>
          <a:noFill/>
          <a:ln>
            <a:noFill/>
          </a:ln>
        </p:spPr>
      </p:pic>
      <p:sp>
        <p:nvSpPr>
          <p:cNvPr id="181" name="Google Shape;181;p29"/>
          <p:cNvSpPr txBox="1"/>
          <p:nvPr/>
        </p:nvSpPr>
        <p:spPr>
          <a:xfrm>
            <a:off x="-164025" y="571212"/>
            <a:ext cx="1477800" cy="75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Frontal</a:t>
            </a:r>
            <a:endParaRPr b="1" sz="1300">
              <a:solidFill>
                <a:schemeClr val="dk1"/>
              </a:solidFill>
              <a:latin typeface="Exo 2"/>
              <a:ea typeface="Exo 2"/>
              <a:cs typeface="Exo 2"/>
              <a:sym typeface="Exo 2"/>
            </a:endParaRPr>
          </a:p>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Areas</a:t>
            </a:r>
            <a:endParaRPr b="1" sz="1300">
              <a:solidFill>
                <a:schemeClr val="dk1"/>
              </a:solidFill>
              <a:latin typeface="Exo 2"/>
              <a:ea typeface="Exo 2"/>
              <a:cs typeface="Exo 2"/>
              <a:sym typeface="Exo 2"/>
            </a:endParaRPr>
          </a:p>
        </p:txBody>
      </p:sp>
      <p:sp>
        <p:nvSpPr>
          <p:cNvPr id="182" name="Google Shape;182;p29"/>
          <p:cNvSpPr txBox="1"/>
          <p:nvPr/>
        </p:nvSpPr>
        <p:spPr>
          <a:xfrm>
            <a:off x="-164025" y="2260395"/>
            <a:ext cx="1555500" cy="75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Midbrain</a:t>
            </a:r>
            <a:endParaRPr b="1" sz="1300">
              <a:solidFill>
                <a:schemeClr val="dk1"/>
              </a:solidFill>
              <a:latin typeface="Exo 2"/>
              <a:ea typeface="Exo 2"/>
              <a:cs typeface="Exo 2"/>
              <a:sym typeface="Exo 2"/>
            </a:endParaRPr>
          </a:p>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Areas</a:t>
            </a:r>
            <a:endParaRPr b="1" sz="1300">
              <a:solidFill>
                <a:schemeClr val="dk1"/>
              </a:solidFill>
              <a:latin typeface="Exo 2"/>
              <a:ea typeface="Exo 2"/>
              <a:cs typeface="Exo 2"/>
              <a:sym typeface="Exo 2"/>
            </a:endParaRPr>
          </a:p>
        </p:txBody>
      </p:sp>
      <p:sp>
        <p:nvSpPr>
          <p:cNvPr id="183" name="Google Shape;183;p29"/>
          <p:cNvSpPr txBox="1"/>
          <p:nvPr/>
        </p:nvSpPr>
        <p:spPr>
          <a:xfrm>
            <a:off x="-164025" y="3883560"/>
            <a:ext cx="1555500" cy="7521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Other </a:t>
            </a:r>
            <a:endParaRPr b="1" sz="1300">
              <a:solidFill>
                <a:schemeClr val="dk1"/>
              </a:solidFill>
              <a:latin typeface="Exo 2"/>
              <a:ea typeface="Exo 2"/>
              <a:cs typeface="Exo 2"/>
              <a:sym typeface="Exo 2"/>
            </a:endParaRPr>
          </a:p>
          <a:p>
            <a:pPr indent="0" lvl="0" marL="0" rtl="0" algn="ctr">
              <a:lnSpc>
                <a:spcPct val="120000"/>
              </a:lnSpc>
              <a:spcBef>
                <a:spcPts val="0"/>
              </a:spcBef>
              <a:spcAft>
                <a:spcPts val="0"/>
              </a:spcAft>
              <a:buNone/>
            </a:pPr>
            <a:r>
              <a:rPr b="1" lang="en" sz="1300">
                <a:solidFill>
                  <a:schemeClr val="dk1"/>
                </a:solidFill>
                <a:latin typeface="Exo 2"/>
                <a:ea typeface="Exo 2"/>
                <a:cs typeface="Exo 2"/>
                <a:sym typeface="Exo 2"/>
              </a:rPr>
              <a:t>Areas</a:t>
            </a:r>
            <a:endParaRPr b="1" sz="1300">
              <a:solidFill>
                <a:schemeClr val="dk1"/>
              </a:solidFill>
              <a:latin typeface="Exo 2"/>
              <a:ea typeface="Exo 2"/>
              <a:cs typeface="Exo 2"/>
              <a:sym typeface="Exo 2"/>
            </a:endParaRPr>
          </a:p>
        </p:txBody>
      </p:sp>
      <p:pic>
        <p:nvPicPr>
          <p:cNvPr id="184" name="Google Shape;184;p29"/>
          <p:cNvPicPr preferRelativeResize="0"/>
          <p:nvPr/>
        </p:nvPicPr>
        <p:blipFill>
          <a:blip r:embed="rId9">
            <a:alphaModFix/>
          </a:blip>
          <a:stretch>
            <a:fillRect/>
          </a:stretch>
        </p:blipFill>
        <p:spPr>
          <a:xfrm>
            <a:off x="6429491" y="3451498"/>
            <a:ext cx="2471687" cy="1616101"/>
          </a:xfrm>
          <a:prstGeom prst="rect">
            <a:avLst/>
          </a:prstGeom>
          <a:noFill/>
          <a:ln>
            <a:noFill/>
          </a:ln>
        </p:spPr>
      </p:pic>
      <p:pic>
        <p:nvPicPr>
          <p:cNvPr id="185" name="Google Shape;185;p29"/>
          <p:cNvPicPr preferRelativeResize="0"/>
          <p:nvPr/>
        </p:nvPicPr>
        <p:blipFill>
          <a:blip r:embed="rId10">
            <a:alphaModFix/>
          </a:blip>
          <a:stretch>
            <a:fillRect/>
          </a:stretch>
        </p:blipFill>
        <p:spPr>
          <a:xfrm>
            <a:off x="1234608" y="1806660"/>
            <a:ext cx="2471687" cy="1616101"/>
          </a:xfrm>
          <a:prstGeom prst="rect">
            <a:avLst/>
          </a:prstGeom>
          <a:noFill/>
          <a:ln>
            <a:noFill/>
          </a:ln>
        </p:spPr>
      </p:pic>
      <p:pic>
        <p:nvPicPr>
          <p:cNvPr id="186" name="Google Shape;186;p29"/>
          <p:cNvPicPr preferRelativeResize="0"/>
          <p:nvPr/>
        </p:nvPicPr>
        <p:blipFill>
          <a:blip r:embed="rId11">
            <a:alphaModFix/>
          </a:blip>
          <a:stretch>
            <a:fillRect/>
          </a:stretch>
        </p:blipFill>
        <p:spPr>
          <a:xfrm>
            <a:off x="6429491" y="1828333"/>
            <a:ext cx="2471687" cy="16161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p:nvPr/>
        </p:nvSpPr>
        <p:spPr>
          <a:xfrm>
            <a:off x="1138050" y="597750"/>
            <a:ext cx="6867900" cy="4140900"/>
          </a:xfrm>
          <a:prstGeom prst="snip2DiagRect">
            <a:avLst>
              <a:gd fmla="val 3779" name="adj1"/>
              <a:gd fmla="val 9562" name="adj2"/>
            </a:avLst>
          </a:prstGeom>
          <a:solidFill>
            <a:srgbClr val="FFFFFF">
              <a:alpha val="6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nvSpPr>
        <p:spPr>
          <a:xfrm>
            <a:off x="1611475" y="748150"/>
            <a:ext cx="5993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6"/>
              </a:buClr>
              <a:buSzPts val="1100"/>
              <a:buFont typeface="Arial"/>
              <a:buNone/>
            </a:pPr>
            <a:r>
              <a:rPr b="1" lang="en" sz="1600">
                <a:solidFill>
                  <a:schemeClr val="dk1"/>
                </a:solidFill>
                <a:latin typeface="Roboto Condensed"/>
                <a:ea typeface="Roboto Condensed"/>
                <a:cs typeface="Roboto Condensed"/>
                <a:sym typeface="Roboto Condensed"/>
              </a:rPr>
              <a:t>F</a:t>
            </a:r>
            <a:r>
              <a:rPr b="1" lang="en" sz="1600">
                <a:solidFill>
                  <a:schemeClr val="dk1"/>
                </a:solidFill>
                <a:latin typeface="Roboto Condensed"/>
                <a:ea typeface="Roboto Condensed"/>
                <a:cs typeface="Roboto Condensed"/>
                <a:sym typeface="Roboto Condensed"/>
              </a:rPr>
              <a:t>uture directions:</a:t>
            </a:r>
            <a:endParaRPr b="1" sz="1600">
              <a:solidFill>
                <a:schemeClr val="dk1"/>
              </a:solidFill>
              <a:latin typeface="Roboto Condensed"/>
              <a:ea typeface="Roboto Condensed"/>
              <a:cs typeface="Roboto Condensed"/>
              <a:sym typeface="Roboto Condensed"/>
            </a:endParaRPr>
          </a:p>
          <a:p>
            <a:pPr indent="0" lvl="0" marL="0" rtl="0" algn="l">
              <a:spcBef>
                <a:spcPts val="0"/>
              </a:spcBef>
              <a:spcAft>
                <a:spcPts val="0"/>
              </a:spcAft>
              <a:buClr>
                <a:schemeClr val="accent6"/>
              </a:buClr>
              <a:buSzPts val="1100"/>
              <a:buFont typeface="Arial"/>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rPr lang="en">
                <a:solidFill>
                  <a:schemeClr val="dk1"/>
                </a:solidFill>
                <a:latin typeface="Roboto Condensed Light"/>
                <a:ea typeface="Roboto Condensed Light"/>
                <a:cs typeface="Roboto Condensed Light"/>
                <a:sym typeface="Roboto Condensed Light"/>
              </a:rPr>
              <a:t>Modification of neural responses between 0-25 and 0-100 contrast levels could reflect </a:t>
            </a:r>
            <a:r>
              <a:rPr b="1" lang="en">
                <a:solidFill>
                  <a:schemeClr val="dk1"/>
                </a:solidFill>
                <a:latin typeface="Roboto Condensed"/>
                <a:ea typeface="Roboto Condensed"/>
                <a:cs typeface="Roboto Condensed"/>
                <a:sym typeface="Roboto Condensed"/>
              </a:rPr>
              <a:t>factors other than uncertainty</a:t>
            </a:r>
            <a:r>
              <a:rPr lang="en">
                <a:solidFill>
                  <a:schemeClr val="dk1"/>
                </a:solidFill>
                <a:latin typeface="Roboto Condensed Light"/>
                <a:ea typeface="Roboto Condensed Light"/>
                <a:cs typeface="Roboto Condensed Light"/>
                <a:sym typeface="Roboto Condensed Light"/>
              </a:rPr>
              <a:t>, such as:</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rPr lang="en">
                <a:solidFill>
                  <a:schemeClr val="dk1"/>
                </a:solidFill>
                <a:latin typeface="Roboto Condensed Light"/>
                <a:ea typeface="Roboto Condensed Light"/>
                <a:cs typeface="Roboto Condensed Light"/>
                <a:sym typeface="Roboto Condensed Light"/>
              </a:rPr>
              <a:t>1) </a:t>
            </a:r>
            <a:r>
              <a:rPr b="1" lang="en">
                <a:solidFill>
                  <a:schemeClr val="dk1"/>
                </a:solidFill>
                <a:latin typeface="Roboto Condensed"/>
                <a:ea typeface="Roboto Condensed"/>
                <a:cs typeface="Roboto Condensed"/>
                <a:sym typeface="Roboto Condensed"/>
              </a:rPr>
              <a:t>Sensory effects</a:t>
            </a:r>
            <a:r>
              <a:rPr lang="en">
                <a:solidFill>
                  <a:schemeClr val="dk1"/>
                </a:solidFill>
                <a:latin typeface="Roboto Condensed Light"/>
                <a:ea typeface="Roboto Condensed Light"/>
                <a:cs typeface="Roboto Condensed Light"/>
                <a:sym typeface="Roboto Condensed Light"/>
              </a:rPr>
              <a:t> : even though we only used ipsilateral trials to minimize sensory effects, it is still possible that some of our results are simply due a change of contrast between the 2 conditions. It is important to control for the average contrast level between the 2 conditions in order to properly study the effects of uncertainty.</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Clr>
                <a:schemeClr val="accent6"/>
              </a:buClr>
              <a:buSzPts val="1100"/>
              <a:buFont typeface="Arial"/>
              <a:buNone/>
            </a:pPr>
            <a:r>
              <a:rPr lang="en">
                <a:solidFill>
                  <a:schemeClr val="dk1"/>
                </a:solidFill>
                <a:latin typeface="Roboto Condensed Light"/>
                <a:ea typeface="Roboto Condensed Light"/>
                <a:cs typeface="Roboto Condensed Light"/>
                <a:sym typeface="Roboto Condensed Light"/>
              </a:rPr>
              <a:t>2) </a:t>
            </a:r>
            <a:r>
              <a:rPr b="1" lang="en">
                <a:solidFill>
                  <a:schemeClr val="dk1"/>
                </a:solidFill>
                <a:latin typeface="Roboto Condensed"/>
                <a:ea typeface="Roboto Condensed"/>
                <a:cs typeface="Roboto Condensed"/>
                <a:sym typeface="Roboto Condensed"/>
              </a:rPr>
              <a:t>Motor effects</a:t>
            </a:r>
            <a:r>
              <a:rPr lang="en">
                <a:solidFill>
                  <a:schemeClr val="dk1"/>
                </a:solidFill>
                <a:latin typeface="Roboto Condensed Light"/>
                <a:ea typeface="Roboto Condensed Light"/>
                <a:cs typeface="Roboto Condensed Light"/>
                <a:sym typeface="Roboto Condensed Light"/>
              </a:rPr>
              <a:t> : the speed of the wheel is different between 0-25 and 0-100 contrast level conditions. It is indeed difficult to fully dissociate uncertainty representation from motor representation. Regression models can help dissociate the two factors. Alternatively, we can study the neural responses for different speeds of the wheel, using trials with the same contrast level. This analysis can help reveal how much of our current results are due to motor effects vs. uncertainty.</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